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notesMasterIdLst>
    <p:notesMasterId r:id="rId56"/>
  </p:notesMasterIdLst>
  <p:handoutMasterIdLst>
    <p:handoutMasterId r:id="rId57"/>
  </p:handoutMasterIdLst>
  <p:sldIdLst>
    <p:sldId id="452" r:id="rId2"/>
    <p:sldId id="453" r:id="rId3"/>
    <p:sldId id="534" r:id="rId4"/>
    <p:sldId id="545" r:id="rId5"/>
    <p:sldId id="458" r:id="rId6"/>
    <p:sldId id="459" r:id="rId7"/>
    <p:sldId id="460" r:id="rId8"/>
    <p:sldId id="461" r:id="rId9"/>
    <p:sldId id="532" r:id="rId10"/>
    <p:sldId id="550" r:id="rId11"/>
    <p:sldId id="465" r:id="rId12"/>
    <p:sldId id="533" r:id="rId13"/>
    <p:sldId id="546" r:id="rId14"/>
    <p:sldId id="467" r:id="rId15"/>
    <p:sldId id="470" r:id="rId16"/>
    <p:sldId id="552" r:id="rId17"/>
    <p:sldId id="398" r:id="rId18"/>
    <p:sldId id="399" r:id="rId19"/>
    <p:sldId id="479" r:id="rId20"/>
    <p:sldId id="480" r:id="rId21"/>
    <p:sldId id="481" r:id="rId22"/>
    <p:sldId id="518" r:id="rId23"/>
    <p:sldId id="493" r:id="rId24"/>
    <p:sldId id="515" r:id="rId25"/>
    <p:sldId id="407" r:id="rId26"/>
    <p:sldId id="517" r:id="rId27"/>
    <p:sldId id="492" r:id="rId28"/>
    <p:sldId id="486" r:id="rId29"/>
    <p:sldId id="487" r:id="rId30"/>
    <p:sldId id="488" r:id="rId31"/>
    <p:sldId id="489" r:id="rId32"/>
    <p:sldId id="468" r:id="rId33"/>
    <p:sldId id="547" r:id="rId34"/>
    <p:sldId id="490" r:id="rId35"/>
    <p:sldId id="535" r:id="rId36"/>
    <p:sldId id="551" r:id="rId37"/>
    <p:sldId id="521" r:id="rId38"/>
    <p:sldId id="497" r:id="rId39"/>
    <p:sldId id="543" r:id="rId40"/>
    <p:sldId id="495" r:id="rId41"/>
    <p:sldId id="498" r:id="rId42"/>
    <p:sldId id="499" r:id="rId43"/>
    <p:sldId id="522" r:id="rId44"/>
    <p:sldId id="501" r:id="rId45"/>
    <p:sldId id="504" r:id="rId46"/>
    <p:sldId id="505" r:id="rId47"/>
    <p:sldId id="441" r:id="rId48"/>
    <p:sldId id="445" r:id="rId49"/>
    <p:sldId id="510" r:id="rId50"/>
    <p:sldId id="494" r:id="rId51"/>
    <p:sldId id="512" r:id="rId52"/>
    <p:sldId id="513" r:id="rId53"/>
    <p:sldId id="451" r:id="rId54"/>
    <p:sldId id="523" r:id="rId55"/>
  </p:sldIdLst>
  <p:sldSz cx="9144000" cy="6858000" type="screen4x3"/>
  <p:notesSz cx="6994525" cy="9278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FF"/>
    <a:srgbClr val="CC3300"/>
    <a:srgbClr val="990033"/>
    <a:srgbClr val="003399"/>
    <a:srgbClr val="336699"/>
    <a:srgbClr val="008080"/>
    <a:srgbClr val="009999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95" autoAdjust="0"/>
  </p:normalViewPr>
  <p:slideViewPr>
    <p:cSldViewPr>
      <p:cViewPr varScale="1">
        <p:scale>
          <a:sx n="70" d="100"/>
          <a:sy n="70" d="100"/>
        </p:scale>
        <p:origin x="-126" y="-108"/>
      </p:cViewPr>
      <p:guideLst>
        <p:guide orient="horz" pos="912"/>
        <p:guide pos="2736"/>
      </p:guideLst>
    </p:cSldViewPr>
  </p:slideViewPr>
  <p:outlineViewPr>
    <p:cViewPr>
      <p:scale>
        <a:sx n="50" d="100"/>
        <a:sy n="50" d="100"/>
      </p:scale>
      <p:origin x="0" y="116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838"/>
    </p:cViewPr>
  </p:sorterViewPr>
  <p:notesViewPr>
    <p:cSldViewPr>
      <p:cViewPr varScale="1">
        <p:scale>
          <a:sx n="75" d="100"/>
          <a:sy n="75" d="100"/>
        </p:scale>
        <p:origin x="-2058" y="-84"/>
      </p:cViewPr>
      <p:guideLst>
        <p:guide orient="horz" pos="2922"/>
        <p:guide pos="22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DDE60DB1-1752-4EBB-AF5A-DB67F288BB5E}" type="datetime1">
              <a:rPr lang="en-US"/>
              <a:pPr>
                <a:defRPr/>
              </a:pPr>
              <a:t>10/6/2009</a:t>
            </a:fld>
            <a:endParaRPr lang="en-US"/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5388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CFC33D61-10D4-4528-A570-CBDAD6D9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fld id="{DF313C0C-B10F-4575-9828-A902DD593295}" type="datetime1">
              <a:rPr lang="en-US"/>
              <a:pPr>
                <a:defRPr/>
              </a:pPr>
              <a:t>10/6/2009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5325"/>
            <a:ext cx="4641850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6900"/>
            <a:ext cx="51308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5388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5388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fld id="{6B230D15-B9F1-4FA9-B82B-025BA2847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F5C32-9FCD-4568-BC10-96D59C04AAC6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hoto1  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600200"/>
            <a:ext cx="6934200" cy="4038600"/>
          </a:xfrm>
          <a:ln w="25400"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791200"/>
            <a:ext cx="6934200" cy="457200"/>
          </a:xfrm>
        </p:spPr>
        <p:txBody>
          <a:bodyPr/>
          <a:lstStyle>
            <a:lvl1pPr marL="0" indent="0">
              <a:buNone/>
              <a:defRPr sz="1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E526-BFF2-46A2-9BF5-382ED2FBAB5D}" type="datetimeFigureOut">
              <a:rPr lang="en-US" smtClean="0"/>
              <a:pPr>
                <a:defRPr/>
              </a:pPr>
              <a:t>10/6/2009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21F1-436A-4FD0-B934-EE5444A71A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txBody>
          <a:bodyPr/>
          <a:lstStyle>
            <a:lvl2pPr>
              <a:defRPr sz="22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246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8E576-42FF-4F58-A596-2D16CB21E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E104-B034-418F-A008-AF3CE5894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600200"/>
            <a:ext cx="7772400" cy="3886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202EE-143E-40D4-801F-9E737FD07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hoto1  hor">
    <p:bg>
      <p:bgPr>
        <a:blipFill dpi="0" rotWithShape="0">
          <a:blip r:embed="rId2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TrentonLogo_FINALreverse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6353175"/>
            <a:ext cx="22891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066800" y="1600200"/>
            <a:ext cx="6934200" cy="3962400"/>
          </a:xfrm>
          <a:ln w="25400"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5638800"/>
            <a:ext cx="6324600" cy="457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E526-BFF2-46A2-9BF5-382ED2FBAB5D}" type="datetimeFigureOut">
              <a:rPr lang="en-US"/>
              <a:pPr>
                <a:defRPr/>
              </a:pPr>
              <a:t>10/6/2009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21F1-436A-4FD0-B934-EE5444A7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>
            <a:lum/>
          </a:blip>
          <a:srcRect/>
          <a:stretch>
            <a:fillRect l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399085-CD4F-454E-A829-FE012025B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4" r:id="rId4"/>
    <p:sldLayoutId id="2147483675" r:id="rId5"/>
    <p:sldLayoutId id="2147483668" r:id="rId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rank\Documents\Trenton%20Presentations\2WTnight.av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CaseFill-DV_full.wmv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grag2.avi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grag1.avi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143000"/>
            <a:ext cx="7467600" cy="3200400"/>
          </a:xfrm>
        </p:spPr>
        <p:txBody>
          <a:bodyPr/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Effectiveness of Wax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Anticorrosion Material</a:t>
            </a:r>
            <a:endParaRPr 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4495800"/>
            <a:ext cx="3733800" cy="701675"/>
          </a:xfrm>
        </p:spPr>
        <p:txBody>
          <a:bodyPr/>
          <a:lstStyle/>
          <a:p>
            <a:pPr>
              <a:buNone/>
            </a:pPr>
            <a:r>
              <a:rPr lang="en-US" smtClean="0"/>
              <a:t>Frank Rampton</a:t>
            </a:r>
          </a:p>
          <a:p>
            <a:pPr>
              <a:buNone/>
            </a:pPr>
            <a:r>
              <a:rPr lang="en-US" smtClean="0"/>
              <a:t>Trenton </a:t>
            </a:r>
            <a:r>
              <a:rPr lang="en-US" dirty="0" smtClean="0"/>
              <a:t>Corporation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Petroleum</a:t>
            </a:r>
            <a:r>
              <a:rPr lang="en-US" baseline="0" dirty="0" smtClean="0"/>
              <a:t> Wax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chemeClr val="tx1"/>
              </a:buClr>
            </a:pPr>
            <a:r>
              <a:rPr lang="en-US" dirty="0" smtClean="0"/>
              <a:t>Produced by de-oiling certain fractions from the petroleum refining process (97% of all waxes)</a:t>
            </a:r>
          </a:p>
          <a:p>
            <a:pPr lvl="0">
              <a:buClr>
                <a:schemeClr val="tx1"/>
              </a:buClr>
            </a:pPr>
            <a:r>
              <a:rPr lang="en-US" dirty="0" smtClean="0"/>
              <a:t>Almost ½ of this type is utilized in paper &amp; packaging applications</a:t>
            </a:r>
            <a:endParaRPr lang="en-US" dirty="0"/>
          </a:p>
        </p:txBody>
      </p:sp>
      <p:pic>
        <p:nvPicPr>
          <p:cNvPr id="4" name="Picture 3" descr="vasoline2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0"/>
            <a:ext cx="35496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boxwaxcoated"/>
          <p:cNvPicPr>
            <a:picLocks noChangeAspect="1" noChangeArrowheads="1"/>
          </p:cNvPicPr>
          <p:nvPr/>
        </p:nvPicPr>
        <p:blipFill>
          <a:blip r:embed="rId3" cstate="print"/>
          <a:srcRect t="19355" b="12903"/>
          <a:stretch>
            <a:fillRect/>
          </a:stretch>
        </p:blipFill>
        <p:spPr bwMode="auto">
          <a:xfrm>
            <a:off x="4114800" y="30480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2819400" y="1524000"/>
            <a:ext cx="3048000" cy="1066800"/>
          </a:xfrm>
          <a:prstGeom prst="rect">
            <a:avLst/>
          </a:prstGeom>
          <a:solidFill>
            <a:srgbClr val="CC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sz="2800" b="1" dirty="0">
                <a:solidFill>
                  <a:schemeClr val="bg1"/>
                </a:solidFill>
              </a:rPr>
              <a:t>Petroleum Wax</a:t>
            </a:r>
          </a:p>
          <a:p>
            <a:pPr algn="ctr" eaLnBrk="0" hangingPunct="0"/>
            <a:r>
              <a:rPr kumimoji="0" lang="en-US" sz="2800" b="1" dirty="0">
                <a:solidFill>
                  <a:schemeClr val="bg1"/>
                </a:solidFill>
              </a:rPr>
              <a:t>97%</a:t>
            </a:r>
            <a:endParaRPr kumimoji="0" lang="en-US" b="1" dirty="0"/>
          </a:p>
        </p:txBody>
      </p:sp>
      <p:sp>
        <p:nvSpPr>
          <p:cNvPr id="31746" name="Line 3"/>
          <p:cNvSpPr>
            <a:spLocks noChangeShapeType="1"/>
          </p:cNvSpPr>
          <p:nvPr/>
        </p:nvSpPr>
        <p:spPr bwMode="auto">
          <a:xfrm flipH="1">
            <a:off x="1600200" y="2590800"/>
            <a:ext cx="26670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762000" y="3733800"/>
            <a:ext cx="13716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sz="2000" b="1"/>
              <a:t>Paraffin</a:t>
            </a:r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4267200" y="2590800"/>
            <a:ext cx="27432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3200400" y="3733800"/>
            <a:ext cx="22860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sz="2000" b="1"/>
              <a:t>Petrolatum Wax</a:t>
            </a:r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4267199" y="2590800"/>
            <a:ext cx="45719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6172200" y="3505200"/>
            <a:ext cx="2133600" cy="990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en-US">
              <a:latin typeface="Times New Roman" pitchFamily="18" charset="0"/>
            </a:endParaRPr>
          </a:p>
          <a:p>
            <a:pPr algn="ctr" eaLnBrk="0" hangingPunct="0"/>
            <a:r>
              <a:rPr kumimoji="0" lang="en-US" sz="2000" b="1"/>
              <a:t>Microcrystalline</a:t>
            </a:r>
          </a:p>
          <a:p>
            <a:pPr algn="ctr" eaLnBrk="0" hangingPunct="0"/>
            <a:r>
              <a:rPr kumimoji="0" lang="en-US" sz="2000" b="1"/>
              <a:t>Wax</a:t>
            </a:r>
            <a:endParaRPr kumimoji="0" lang="en-US"/>
          </a:p>
          <a:p>
            <a:pPr algn="ctr" eaLnBrk="0" hangingPunct="0"/>
            <a:endParaRPr kumimoji="0"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Petroleum Wax</a:t>
            </a:r>
            <a:endParaRPr lang="en-US" dirty="0"/>
          </a:p>
        </p:txBody>
      </p:sp>
      <p:sp>
        <p:nvSpPr>
          <p:cNvPr id="31753" name="Rectangle 10"/>
          <p:cNvSpPr>
            <a:spLocks noGrp="1" noChangeArrowheads="1"/>
          </p:cNvSpPr>
          <p:nvPr>
            <p:ph idx="1"/>
          </p:nvPr>
        </p:nvSpPr>
        <p:spPr>
          <a:xfrm>
            <a:off x="457200" y="4724400"/>
            <a:ext cx="8229600" cy="1828800"/>
          </a:xfrm>
        </p:spPr>
        <p:txBody>
          <a:bodyPr/>
          <a:lstStyle/>
          <a:p>
            <a:pPr lvl="1"/>
            <a:r>
              <a:rPr lang="en-US" sz="2300" dirty="0" smtClean="0"/>
              <a:t>They can be blended</a:t>
            </a:r>
          </a:p>
          <a:p>
            <a:pPr lvl="1"/>
            <a:r>
              <a:rPr lang="en-US" sz="2300" dirty="0" smtClean="0"/>
              <a:t>The wax of choice is based partially on results desired</a:t>
            </a:r>
          </a:p>
          <a:p>
            <a:pPr lvl="1"/>
            <a:r>
              <a:rPr lang="en-US" sz="2300" dirty="0" smtClean="0"/>
              <a:t>Most pipe coatings use either petrolatum or microcrystalline wax (micro wax)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Three Petroleum Waxes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Paraffin Wax</a:t>
            </a:r>
          </a:p>
          <a:p>
            <a:pPr lvl="1"/>
            <a:r>
              <a:rPr lang="en-US" dirty="0" smtClean="0"/>
              <a:t>More brittle</a:t>
            </a:r>
          </a:p>
          <a:p>
            <a:r>
              <a:rPr lang="en-US" dirty="0" smtClean="0"/>
              <a:t>Petrolatum Wax</a:t>
            </a:r>
          </a:p>
          <a:p>
            <a:pPr lvl="1"/>
            <a:r>
              <a:rPr lang="en-US" dirty="0" smtClean="0"/>
              <a:t>Between paraffin and microcrystalline in characteristics</a:t>
            </a:r>
          </a:p>
          <a:p>
            <a:r>
              <a:rPr lang="en-US" dirty="0" smtClean="0"/>
              <a:t>Microcrystalline Wax (Micro Wax)</a:t>
            </a:r>
          </a:p>
          <a:p>
            <a:pPr lvl="1"/>
            <a:r>
              <a:rPr lang="en-US" dirty="0" smtClean="0"/>
              <a:t>Name is due to a finer crystalline structure</a:t>
            </a:r>
          </a:p>
          <a:p>
            <a:pPr lvl="1"/>
            <a:r>
              <a:rPr lang="en-US" dirty="0" smtClean="0"/>
              <a:t>Softer yet tougher</a:t>
            </a:r>
            <a:r>
              <a:rPr lang="en-US" baseline="0" dirty="0" smtClean="0"/>
              <a:t>, does not crack or flake</a:t>
            </a:r>
            <a:endParaRPr lang="en-US" dirty="0" smtClean="0"/>
          </a:p>
          <a:p>
            <a:pPr lvl="1"/>
            <a:r>
              <a:rPr lang="en-US" dirty="0" smtClean="0"/>
              <a:t>More malleable and flexible</a:t>
            </a:r>
          </a:p>
          <a:p>
            <a:pPr lvl="1"/>
            <a:r>
              <a:rPr lang="en-US" dirty="0" smtClean="0"/>
              <a:t>Higher melting point</a:t>
            </a:r>
          </a:p>
          <a:p>
            <a:pPr lvl="1"/>
            <a:r>
              <a:rPr lang="en-US" dirty="0" smtClean="0"/>
              <a:t>More adhesive, sticks to the surface better</a:t>
            </a:r>
          </a:p>
          <a:p>
            <a:pPr lvl="1"/>
            <a:r>
              <a:rPr lang="en-US" dirty="0" smtClean="0"/>
              <a:t>Finer crystal structure better binds to solvents or oils and thus prevents the sweating-out of compositions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Why Micro Wax is a Good Coating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Long history of use:  </a:t>
            </a:r>
            <a:r>
              <a:rPr lang="en-US" b="0" dirty="0" smtClean="0">
                <a:solidFill>
                  <a:schemeClr val="bg1"/>
                </a:solidFill>
              </a:rPr>
              <a:t>It has been used as an anticorrosive material for over </a:t>
            </a:r>
            <a:r>
              <a:rPr lang="en-US" b="0" dirty="0" smtClean="0">
                <a:solidFill>
                  <a:schemeClr val="bg1"/>
                </a:solidFill>
              </a:rPr>
              <a:t>50 </a:t>
            </a:r>
            <a:r>
              <a:rPr lang="en-US" b="0" dirty="0" smtClean="0">
                <a:solidFill>
                  <a:schemeClr val="bg1"/>
                </a:solidFill>
              </a:rPr>
              <a:t>years.</a:t>
            </a:r>
            <a:endParaRPr lang="en-US" b="0" i="1" dirty="0" smtClean="0">
              <a:solidFill>
                <a:schemeClr val="bg1"/>
              </a:solidFill>
            </a:endParaRPr>
          </a:p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Extremely low moisture absorption and transmission rates:  </a:t>
            </a:r>
            <a:r>
              <a:rPr lang="en-US" b="0" dirty="0" smtClean="0">
                <a:solidFill>
                  <a:schemeClr val="bg1"/>
                </a:solidFill>
              </a:rPr>
              <a:t>Waxes are solidified oils, and like oil they do not absorb or transmit moisture.</a:t>
            </a:r>
            <a:endParaRPr lang="en-US" b="0" baseline="30000" dirty="0" smtClean="0">
              <a:solidFill>
                <a:schemeClr val="bg1"/>
              </a:solidFill>
            </a:endParaRPr>
          </a:p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Superior surface wetting:</a:t>
            </a:r>
            <a:r>
              <a:rPr lang="en-US" b="0" dirty="0" smtClean="0">
                <a:solidFill>
                  <a:schemeClr val="bg1"/>
                </a:solidFill>
              </a:rPr>
              <a:t>  It “wets” the surface, like grease or oil, and will not be displaced by moisture </a:t>
            </a:r>
            <a:endParaRPr lang="en-US" b="0" i="1" dirty="0" smtClean="0">
              <a:solidFill>
                <a:schemeClr val="bg1"/>
              </a:solidFill>
            </a:endParaRPr>
          </a:p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Permanent flexibility:  </a:t>
            </a:r>
            <a:r>
              <a:rPr lang="en-US" b="0" dirty="0" smtClean="0">
                <a:solidFill>
                  <a:schemeClr val="bg1"/>
                </a:solidFill>
              </a:rPr>
              <a:t>Micro wax does not become brittle or lose its plasticity and flexibility. It will not flake off or crack after being applied, and it accommodates pipe expansion, contraction and flexing.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Micro Wax is a Good Coating (cont.) </a:t>
            </a:r>
            <a:endParaRPr lang="en-US" b="1" i="1" dirty="0" smtClean="0">
              <a:solidFill>
                <a:srgbClr val="000000"/>
              </a:solidFill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Superior adhesion:</a:t>
            </a:r>
            <a:r>
              <a:rPr lang="en-US" b="0" dirty="0" smtClean="0">
                <a:solidFill>
                  <a:schemeClr val="bg1"/>
                </a:solidFill>
              </a:rPr>
              <a:t> Micro wax permeates the granular structure of the steel, so it withstands soil stress and separates moisture from the pipe surface. </a:t>
            </a:r>
          </a:p>
          <a:p>
            <a:pPr lvl="1"/>
            <a:r>
              <a:rPr lang="en-US" i="1" dirty="0" smtClean="0">
                <a:solidFill>
                  <a:schemeClr val="bg1"/>
                </a:solidFill>
              </a:rPr>
              <a:t>Resilience </a:t>
            </a:r>
            <a:r>
              <a:rPr lang="en-US" b="0" i="1" dirty="0" smtClean="0">
                <a:solidFill>
                  <a:schemeClr val="bg1"/>
                </a:solidFill>
              </a:rPr>
              <a:t>under impact: </a:t>
            </a:r>
            <a:r>
              <a:rPr lang="en-US" b="0" dirty="0" smtClean="0">
                <a:solidFill>
                  <a:schemeClr val="bg1"/>
                </a:solidFill>
              </a:rPr>
              <a:t>Though micro wax will deform under impact, it will not break, crack or “powder,” and usually a thin film of tightly bonded, very corrosion-resistant material will continue to protect the pipe. </a:t>
            </a:r>
            <a:endParaRPr lang="en-US" b="0" i="1" dirty="0" smtClean="0">
              <a:solidFill>
                <a:schemeClr val="bg1"/>
              </a:solidFill>
            </a:endParaRPr>
          </a:p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Totally inert:</a:t>
            </a:r>
            <a:r>
              <a:rPr lang="en-US" b="0" dirty="0" smtClean="0">
                <a:solidFill>
                  <a:schemeClr val="bg1"/>
                </a:solidFill>
              </a:rPr>
              <a:t> Micro wax does not degrade, so it is extraordinarily long lasting.  </a:t>
            </a:r>
          </a:p>
          <a:p>
            <a:pPr lvl="1"/>
            <a:r>
              <a:rPr lang="en-US" b="0" i="1" dirty="0" smtClean="0">
                <a:solidFill>
                  <a:schemeClr val="bg1"/>
                </a:solidFill>
              </a:rPr>
              <a:t>Relatively inexpensive:</a:t>
            </a:r>
            <a:r>
              <a:rPr lang="en-US" b="0" dirty="0" smtClean="0">
                <a:solidFill>
                  <a:schemeClr val="bg1"/>
                </a:solidFill>
              </a:rPr>
              <a:t>  Especially when total application costs are considered.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36867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1447801"/>
            <a:ext cx="608109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Petrolatum and Micro Wax-Based Tapes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idx="1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Petrolatum and micro wax-based tapes are used in aboveground and belowground applications.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Conforms to Irregular-Shaped</a:t>
            </a:r>
            <a:r>
              <a:rPr lang="en-US" baseline="0" dirty="0" smtClean="0"/>
              <a:t> Fittings</a:t>
            </a:r>
            <a:endParaRPr lang="en-US" dirty="0" smtClean="0"/>
          </a:p>
        </p:txBody>
      </p:sp>
      <p:pic>
        <p:nvPicPr>
          <p:cNvPr id="43011" name="Picture 4" descr="Wax Tape Mold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545" b="4545"/>
          <a:stretch>
            <a:fillRect/>
          </a:stretch>
        </p:blipFill>
        <p:spPr/>
      </p:pic>
      <p:sp>
        <p:nvSpPr>
          <p:cNvPr id="43010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Tape is molded into place to conform to the shape of the surface being wrapped.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dirty="0" smtClean="0"/>
              <a:t>Belowground Fittings 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idx="1"/>
          </p:nvPr>
        </p:nvSpPr>
        <p:spPr/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Wax-based tapes are excellent protection for irregular-shaped valves.</a:t>
            </a:r>
            <a:endParaRPr lang="en-US" dirty="0"/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7750175" y="2825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kumimoji="0" lang="en-US" sz="1200" b="1" i="1">
              <a:solidFill>
                <a:srgbClr val="FFFFFF"/>
              </a:solidFill>
              <a:latin typeface="Swis721 BT"/>
            </a:endParaRPr>
          </a:p>
        </p:txBody>
      </p:sp>
      <p:pic>
        <p:nvPicPr>
          <p:cNvPr id="44038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4000"/>
            <a:ext cx="6248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Belowground Fittings	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idx="1"/>
          </p:nvPr>
        </p:nvSpPr>
        <p:spPr/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3" descr="Tie In"/>
          <p:cNvPicPr>
            <a:picLocks noChangeAspect="1" noChangeArrowheads="1"/>
          </p:cNvPicPr>
          <p:nvPr/>
        </p:nvPicPr>
        <p:blipFill>
          <a:blip r:embed="rId2" cstate="print"/>
          <a:srcRect t="7595"/>
          <a:stretch>
            <a:fillRect/>
          </a:stretch>
        </p:blipFill>
        <p:spPr bwMode="auto">
          <a:xfrm>
            <a:off x="1143000" y="1600200"/>
            <a:ext cx="67818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SpainImage025"/>
          <p:cNvPicPr>
            <a:picLocks noChangeAspect="1" noChangeArrowheads="1"/>
          </p:cNvPicPr>
          <p:nvPr/>
        </p:nvPicPr>
        <p:blipFill>
          <a:blip r:embed="rId2" cstate="print"/>
          <a:srcRect t="2713"/>
          <a:stretch>
            <a:fillRect/>
          </a:stretch>
        </p:blipFill>
        <p:spPr bwMode="auto">
          <a:xfrm>
            <a:off x="1371600" y="1447800"/>
            <a:ext cx="6477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 Joint:</a:t>
            </a:r>
            <a:r>
              <a:rPr lang="en-US" baseline="0" dirty="0" smtClean="0"/>
              <a:t> Un</a:t>
            </a:r>
            <a:r>
              <a:rPr lang="en-US" dirty="0" smtClean="0"/>
              <a:t>protected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Wax as an </a:t>
            </a:r>
            <a:r>
              <a:rPr lang="en-US" dirty="0" err="1" smtClean="0"/>
              <a:t>Anticorrision</a:t>
            </a:r>
            <a:r>
              <a:rPr lang="en-US" dirty="0" smtClean="0"/>
              <a:t> Coating 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24000"/>
            <a:ext cx="5334000" cy="3886200"/>
          </a:xfrm>
        </p:spPr>
        <p:txBody>
          <a:bodyPr/>
          <a:lstStyle/>
          <a:p>
            <a:pPr>
              <a:lnSpc>
                <a:spcPct val="125000"/>
              </a:lnSpc>
              <a:buClr>
                <a:schemeClr val="tx1"/>
              </a:buClr>
            </a:pPr>
            <a:r>
              <a:rPr lang="en-US" dirty="0" smtClean="0"/>
              <a:t>Types of Waxes</a:t>
            </a:r>
          </a:p>
          <a:p>
            <a:pPr>
              <a:lnSpc>
                <a:spcPct val="125000"/>
              </a:lnSpc>
              <a:buClr>
                <a:schemeClr val="tx1"/>
              </a:buClr>
            </a:pPr>
            <a:r>
              <a:rPr lang="en-US" dirty="0" smtClean="0"/>
              <a:t>Characteristics &amp; Effectiveness as a Coating Material</a:t>
            </a:r>
          </a:p>
          <a:p>
            <a:pPr>
              <a:lnSpc>
                <a:spcPct val="125000"/>
              </a:lnSpc>
              <a:buClr>
                <a:schemeClr val="tx1"/>
              </a:buClr>
            </a:pPr>
            <a:r>
              <a:rPr lang="en-US" dirty="0" smtClean="0"/>
              <a:t>Applications</a:t>
            </a:r>
          </a:p>
          <a:p>
            <a:pPr lvl="2"/>
            <a:r>
              <a:rPr lang="en-US" sz="2400" dirty="0" smtClean="0"/>
              <a:t>Tapes</a:t>
            </a:r>
          </a:p>
          <a:p>
            <a:pPr lvl="2"/>
            <a:r>
              <a:rPr lang="en-US" sz="2400" dirty="0" smtClean="0"/>
              <a:t>Casing Filling </a:t>
            </a:r>
          </a:p>
          <a:p>
            <a:pPr lvl="2"/>
            <a:r>
              <a:rPr lang="en-US" sz="2400" dirty="0" smtClean="0"/>
              <a:t>Hot-Applied Wax</a:t>
            </a:r>
            <a:endParaRPr lang="en-US" dirty="0" smtClean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SpainImage036"/>
          <p:cNvPicPr>
            <a:picLocks noChangeAspect="1" noChangeArrowheads="1"/>
          </p:cNvPicPr>
          <p:nvPr/>
        </p:nvPicPr>
        <p:blipFill>
          <a:blip r:embed="rId2" cstate="print"/>
          <a:srcRect t="3009" b="3699"/>
          <a:stretch>
            <a:fillRect/>
          </a:stretch>
        </p:blipFill>
        <p:spPr bwMode="auto">
          <a:xfrm>
            <a:off x="1219200" y="1447800"/>
            <a:ext cx="6705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Weld Joint: Primer and Tape Applied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painImage037"/>
          <p:cNvPicPr>
            <a:picLocks noChangeAspect="1" noChangeArrowheads="1"/>
          </p:cNvPicPr>
          <p:nvPr/>
        </p:nvPicPr>
        <p:blipFill>
          <a:blip r:embed="rId2" cstate="print"/>
          <a:srcRect t="4412"/>
          <a:stretch>
            <a:fillRect/>
          </a:stretch>
        </p:blipFill>
        <p:spPr bwMode="auto">
          <a:xfrm>
            <a:off x="1219200" y="1447801"/>
            <a:ext cx="6705600" cy="473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 Joint: </a:t>
            </a:r>
            <a:r>
              <a:rPr lang="en-US" dirty="0" err="1" smtClean="0"/>
              <a:t>Outerwrap</a:t>
            </a:r>
            <a:r>
              <a:rPr lang="en-US" dirty="0" smtClean="0"/>
              <a:t> Applied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Underground</a:t>
            </a:r>
            <a:r>
              <a:rPr lang="en-US" sz="3200" dirty="0" smtClean="0"/>
              <a:t> </a:t>
            </a:r>
            <a:r>
              <a:rPr lang="en-US" dirty="0" smtClean="0"/>
              <a:t>Pipe</a:t>
            </a:r>
          </a:p>
        </p:txBody>
      </p:sp>
      <p:pic>
        <p:nvPicPr>
          <p:cNvPr id="64514" name="Content Placeholder 4" descr="#2WT &amp; MC Outerwrapcreekcrossing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1172" b="11172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This wax-based tape application has a moisture-cured </a:t>
            </a:r>
            <a:r>
              <a:rPr lang="en-US" dirty="0" err="1" smtClean="0"/>
              <a:t>outerwrap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Shell #2W Wax Tape 14y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4953000" cy="391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Aboveground Pipe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990600" y="5791200"/>
            <a:ext cx="6781800" cy="457200"/>
          </a:xfrm>
        </p:spPr>
        <p:txBody>
          <a:bodyPr/>
          <a:lstStyle/>
          <a:p>
            <a:r>
              <a:rPr lang="en-US" dirty="0" smtClean="0"/>
              <a:t>This photo shows a Gulf Coast micro wax-based tape application after 14 years.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Mile-Long Application over New Pipe</a:t>
            </a:r>
          </a:p>
        </p:txBody>
      </p:sp>
      <p:pic>
        <p:nvPicPr>
          <p:cNvPr id="53251" name="Picture 4" descr="IMG_51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85900"/>
            <a:ext cx="62484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5" descr="IMG_5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95400"/>
            <a:ext cx="2819400" cy="2114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3253" name="Picture 6" descr="IMG_50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48100"/>
            <a:ext cx="2895600" cy="21717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848600" cy="990600"/>
          </a:xfrm>
        </p:spPr>
        <p:txBody>
          <a:bodyPr lIns="92075" tIns="46038" rIns="92075" bIns="46038"/>
          <a:lstStyle/>
          <a:p>
            <a:r>
              <a:rPr lang="en-US" dirty="0" smtClean="0"/>
              <a:t>Well Head</a:t>
            </a:r>
          </a:p>
        </p:txBody>
      </p:sp>
      <p:pic>
        <p:nvPicPr>
          <p:cNvPr id="56328" name="Picture 4" descr="Arbolitos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41800" y="2895600"/>
            <a:ext cx="4064000" cy="3048000"/>
          </a:xfrm>
          <a:noFill/>
        </p:spPr>
      </p:pic>
      <p:sp>
        <p:nvSpPr>
          <p:cNvPr id="56325" name="Rectangle 6"/>
          <p:cNvSpPr>
            <a:spLocks noChangeArrowheads="1"/>
          </p:cNvSpPr>
          <p:nvPr/>
        </p:nvSpPr>
        <p:spPr bwMode="auto">
          <a:xfrm>
            <a:off x="7750175" y="2825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kumimoji="0" lang="en-US" sz="1200" b="1" i="1">
              <a:solidFill>
                <a:srgbClr val="FFFFFF"/>
              </a:solidFill>
              <a:latin typeface="Swis721 BT"/>
            </a:endParaRPr>
          </a:p>
        </p:txBody>
      </p:sp>
      <p:pic>
        <p:nvPicPr>
          <p:cNvPr id="56326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9" y="1447800"/>
            <a:ext cx="344905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5734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57347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Vaults/Pits/Chamber Application</a:t>
            </a:r>
          </a:p>
        </p:txBody>
      </p:sp>
      <p:pic>
        <p:nvPicPr>
          <p:cNvPr id="57348" name="Picture 3" descr="Vaulted Valve 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95400"/>
            <a:ext cx="7543800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Risers</a:t>
            </a:r>
            <a:endParaRPr lang="en-US" sz="2400" dirty="0" smtClean="0"/>
          </a:p>
        </p:txBody>
      </p:sp>
      <p:pic>
        <p:nvPicPr>
          <p:cNvPr id="67585" name="Picture 2" descr="#2A 7 year riser-Entex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099" t="9803" b="9803"/>
          <a:stretch>
            <a:fillRect/>
          </a:stretch>
        </p:blipFill>
        <p:spPr>
          <a:xfrm>
            <a:off x="1066800" y="1600200"/>
            <a:ext cx="6858000" cy="4038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 gas company had troubles with FBE coating on risers and used wax-based tape over the FBE coating. Photo on right shows results after seven years.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60420" name="Picture 5" descr="HistoricBridgeSpan"/>
          <p:cNvPicPr>
            <a:picLocks noChangeAspect="1" noChangeArrowheads="1"/>
          </p:cNvPicPr>
          <p:nvPr/>
        </p:nvPicPr>
        <p:blipFill>
          <a:blip r:embed="rId2" cstate="print"/>
          <a:srcRect r="1315"/>
          <a:stretch>
            <a:fillRect/>
          </a:stretch>
        </p:blipFill>
        <p:spPr bwMode="auto">
          <a:xfrm>
            <a:off x="1752599" y="1447800"/>
            <a:ext cx="5486401" cy="4239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Bridge Span Pipe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0" hangingPunct="0"/>
            <a:r>
              <a:rPr lang="en-US" b="1" dirty="0" smtClean="0"/>
              <a:t>Micro wax-based tape protected this Ohio bridge span pipe for 18 years.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6144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Bridge Span Pipe </a:t>
            </a:r>
          </a:p>
        </p:txBody>
      </p:sp>
      <p:pic>
        <p:nvPicPr>
          <p:cNvPr id="6" name="2WTnigh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00234" y="1524000"/>
            <a:ext cx="7457966" cy="4991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Characteristics of Wax?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 handouts are designed to make serious points</a:t>
            </a:r>
          </a:p>
          <a:p>
            <a:pPr lvl="1"/>
            <a:r>
              <a:rPr lang="en-US" dirty="0" smtClean="0"/>
              <a:t>Malleable</a:t>
            </a:r>
          </a:p>
          <a:p>
            <a:pPr lvl="2"/>
            <a:r>
              <a:rPr lang="en-US" dirty="0" smtClean="0"/>
              <a:t>Depending on temperature and composition</a:t>
            </a:r>
          </a:p>
          <a:p>
            <a:pPr lvl="2"/>
            <a:r>
              <a:rPr lang="en-US" dirty="0" smtClean="0"/>
              <a:t>A solid at room temperature, but has a relatively low melting point</a:t>
            </a:r>
          </a:p>
          <a:p>
            <a:pPr lvl="2"/>
            <a:r>
              <a:rPr lang="en-US" dirty="0" smtClean="0"/>
              <a:t>Does not crack as the pipe flexes</a:t>
            </a:r>
          </a:p>
          <a:p>
            <a:pPr lvl="1"/>
            <a:r>
              <a:rPr lang="en-US" dirty="0" smtClean="0"/>
              <a:t>Seals with itself very well (not just adhere, actually seals)</a:t>
            </a:r>
          </a:p>
          <a:p>
            <a:pPr lvl="1"/>
            <a:r>
              <a:rPr lang="en-US" dirty="0" smtClean="0"/>
              <a:t>Displaces moisture (chews forever)</a:t>
            </a:r>
          </a:p>
          <a:p>
            <a:pPr lvl="2"/>
            <a:r>
              <a:rPr lang="en-US" dirty="0" smtClean="0"/>
              <a:t>If it can hold moisture, it can keep it from the pipe surface </a:t>
            </a:r>
          </a:p>
          <a:p>
            <a:pPr lvl="1"/>
            <a:r>
              <a:rPr lang="en-US" dirty="0" smtClean="0"/>
              <a:t>Protects against the atmosphere</a:t>
            </a:r>
          </a:p>
          <a:p>
            <a:pPr lvl="2"/>
            <a:r>
              <a:rPr lang="en-US" dirty="0" smtClean="0"/>
              <a:t>Used to protect food</a:t>
            </a:r>
          </a:p>
          <a:p>
            <a:pPr lvl="1"/>
            <a:r>
              <a:rPr lang="en-US" dirty="0" smtClean="0"/>
              <a:t>Non-biodegradable</a:t>
            </a:r>
          </a:p>
          <a:p>
            <a:pPr lvl="1"/>
            <a:r>
              <a:rPr lang="en-US" dirty="0" smtClean="0"/>
              <a:t>Non-toxic </a:t>
            </a:r>
          </a:p>
          <a:p>
            <a:pPr lvl="2"/>
            <a:r>
              <a:rPr lang="en-US" dirty="0" smtClean="0"/>
              <a:t>Very user friendly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Tank Chime Protection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2467" name="Picture 4" descr="Solapado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 t="5874" b="1622"/>
          <a:stretch>
            <a:fillRect/>
          </a:stretch>
        </p:blipFill>
        <p:spPr bwMode="auto">
          <a:xfrm>
            <a:off x="1066800" y="1447800"/>
            <a:ext cx="6934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ooling Tower 3 Allen Ce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47800"/>
            <a:ext cx="7016153" cy="47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Cooling Tower Piping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Wax-Based Tapes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Aboveground and Belowground Benefits: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Easy to apply by unskilled workers</a:t>
            </a:r>
          </a:p>
          <a:p>
            <a:pPr lvl="2">
              <a:buClr>
                <a:schemeClr val="bg1"/>
              </a:buClr>
            </a:pPr>
            <a:r>
              <a:rPr lang="en-US" dirty="0" smtClean="0"/>
              <a:t>Better application at lower cost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Safe to use, non-toxic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Minimal surface preparation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Chemically inert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Long lasting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May be applied on a wet surface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Conformable to irregular surfaces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Benefits: Belowground and Aboveground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/>
              <a:t>Belowground Benefits: </a:t>
            </a:r>
          </a:p>
          <a:p>
            <a:pPr marL="742950" marR="0" lvl="2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Resistant to </a:t>
            </a:r>
            <a:r>
              <a:rPr lang="en-US" sz="1800" kern="120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cathodic</a:t>
            </a:r>
            <a:r>
              <a:rPr lang="en-US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800" kern="1200" dirty="0" err="1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disbondment</a:t>
            </a:r>
            <a:endParaRPr lang="en-US" sz="1800" kern="1200" dirty="0" smtClean="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  <a:p>
            <a:pPr marL="742950" lvl="2" indent="-342900">
              <a:buClr>
                <a:schemeClr val="bg1"/>
              </a:buClr>
            </a:pPr>
            <a:r>
              <a:rPr lang="en-US" dirty="0" smtClean="0"/>
              <a:t>Good dielectric strength</a:t>
            </a:r>
          </a:p>
          <a:p>
            <a:pPr>
              <a:buClr>
                <a:schemeClr val="bg1"/>
              </a:buClr>
            </a:pPr>
            <a:r>
              <a:rPr lang="en-US" dirty="0" smtClean="0"/>
              <a:t>Aboveground Benefits: 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UV stable providing years of service</a:t>
            </a:r>
          </a:p>
          <a:p>
            <a:pPr lvl="1" indent="-342900">
              <a:buClr>
                <a:schemeClr val="bg1"/>
              </a:buClr>
            </a:pPr>
            <a:r>
              <a:rPr lang="en-US" dirty="0" smtClean="0"/>
              <a:t>Diverse application environments </a:t>
            </a:r>
          </a:p>
          <a:p>
            <a:pPr lvl="2" indent="-342900">
              <a:buClr>
                <a:schemeClr val="bg1"/>
              </a:buClr>
            </a:pPr>
            <a:r>
              <a:rPr lang="en-US" dirty="0" smtClean="0"/>
              <a:t>“In the northern climates during winter, it’s one of the few products that works.”</a:t>
            </a:r>
          </a:p>
          <a:p>
            <a:pPr marL="74295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Some tapes can be painted after 2 weeks if desired (acrylic latex paint is preferred)</a:t>
            </a:r>
          </a:p>
          <a:p>
            <a:pPr lvl="1"/>
            <a:r>
              <a:rPr lang="en-US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Can be applied over old paint systems if necessary</a:t>
            </a:r>
            <a:endParaRPr lang="en-US" sz="2200" dirty="0" smtClean="0"/>
          </a:p>
          <a:p>
            <a:pPr lvl="1"/>
            <a:r>
              <a:rPr lang="en-US" sz="2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rPr>
              <a:t>Can be applied on a sweating pipe</a:t>
            </a:r>
            <a:endParaRPr lang="en-US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Casing Filling</a:t>
            </a:r>
          </a:p>
        </p:txBody>
      </p:sp>
      <p:pic>
        <p:nvPicPr>
          <p:cNvPr id="65538" name="Picture 3" descr="Big Red 4_colorf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9659" y="1447800"/>
            <a:ext cx="6568941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Casing Filling Process</a:t>
            </a:r>
            <a:endParaRPr lang="en-US" dirty="0"/>
          </a:p>
        </p:txBody>
      </p:sp>
      <p:pic>
        <p:nvPicPr>
          <p:cNvPr id="4" name="CaseFill-DV_full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Wax Casing Filling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514350"/>
            <a:r>
              <a:rPr lang="en-US" dirty="0" smtClean="0"/>
              <a:t>Anti-corrosive</a:t>
            </a:r>
          </a:p>
          <a:p>
            <a:pPr marL="914400" lvl="1" indent="-514350"/>
            <a:r>
              <a:rPr lang="en-US" dirty="0" smtClean="0"/>
              <a:t>Water resistant, so it will not absorb or mix with water</a:t>
            </a:r>
          </a:p>
          <a:p>
            <a:pPr marL="914400" lvl="1" indent="-514350"/>
            <a:r>
              <a:rPr lang="en-US" dirty="0" smtClean="0"/>
              <a:t>Dielectric (electrically non-conductive)</a:t>
            </a:r>
          </a:p>
          <a:p>
            <a:pPr marL="914400" lvl="1" indent="-514350"/>
            <a:r>
              <a:rPr lang="en-US" dirty="0" smtClean="0"/>
              <a:t>Inert, so it does not degrade or dissolve over time</a:t>
            </a:r>
          </a:p>
          <a:p>
            <a:pPr marL="914400" lvl="1" indent="-514350"/>
            <a:r>
              <a:rPr lang="en-US" dirty="0" smtClean="0"/>
              <a:t>Non-hazardous, both as to the environment (non-toxic) and handling (non-flammable)</a:t>
            </a:r>
          </a:p>
          <a:p>
            <a:pPr marL="914400" lvl="1" indent="-514350"/>
            <a:r>
              <a:rPr lang="en-US" dirty="0" smtClean="0"/>
              <a:t>Pliable, resistant to cracking</a:t>
            </a:r>
          </a:p>
          <a:p>
            <a:pPr marL="914400" lvl="1" indent="-514350"/>
            <a:r>
              <a:rPr lang="en-US" dirty="0" smtClean="0"/>
              <a:t>Remains firm at temperatures at which the facility normally operates (if it were to liquefy, it could leak into the soil through the end seals)</a:t>
            </a:r>
          </a:p>
          <a:p>
            <a:pPr marL="914400" lvl="1" indent="-514350"/>
            <a:r>
              <a:rPr lang="en-US" dirty="0" smtClean="0"/>
              <a:t>Relatively inexpensive</a:t>
            </a:r>
          </a:p>
          <a:p>
            <a:pPr marL="914400" lvl="1" indent="-514350"/>
            <a:r>
              <a:rPr lang="en-US" dirty="0" smtClean="0"/>
              <a:t>Easy to install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 Micro Wax</a:t>
            </a:r>
          </a:p>
        </p:txBody>
      </p:sp>
      <p:pic>
        <p:nvPicPr>
          <p:cNvPr id="100355" name="Picture 5" descr="InnercoatApl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387" b="67241"/>
          <a:stretch>
            <a:fillRect/>
          </a:stretch>
        </p:blipFill>
        <p:spPr>
          <a:xfrm>
            <a:off x="1219200" y="1600200"/>
            <a:ext cx="6733331" cy="455791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 Micro Wax: Application	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Applied in a “flood coat” manner by heating it and pouring it onto the pipe</a:t>
            </a:r>
          </a:p>
          <a:p>
            <a:pPr lvl="1"/>
            <a:r>
              <a:rPr lang="en-US" dirty="0" smtClean="0"/>
              <a:t>Overwrapped with protective </a:t>
            </a:r>
            <a:r>
              <a:rPr lang="en-US" dirty="0" err="1" smtClean="0"/>
              <a:t>outerwrap</a:t>
            </a:r>
            <a:endParaRPr lang="en-US" dirty="0" smtClean="0"/>
          </a:p>
          <a:p>
            <a:pPr lvl="1"/>
            <a:r>
              <a:rPr lang="en-US" dirty="0" smtClean="0"/>
              <a:t>Final flood coat on top of </a:t>
            </a:r>
            <a:r>
              <a:rPr lang="en-US" dirty="0" err="1" smtClean="0"/>
              <a:t>outerwrap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 Wax</a:t>
            </a:r>
            <a:endParaRPr lang="en-US" dirty="0"/>
          </a:p>
        </p:txBody>
      </p:sp>
      <p:pic>
        <p:nvPicPr>
          <p:cNvPr id="4" name="grag2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But Wax Does Not Look “Tough”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a material that is relatively soft and has a relatively low melting point make a good anticorrosion material?</a:t>
            </a:r>
          </a:p>
          <a:p>
            <a:pPr lvl="1"/>
            <a:r>
              <a:rPr lang="en-US" dirty="0" smtClean="0"/>
              <a:t>Permeates the surface of the metal</a:t>
            </a:r>
          </a:p>
          <a:p>
            <a:pPr lvl="1"/>
            <a:r>
              <a:rPr lang="en-US" dirty="0" smtClean="0"/>
              <a:t>When struck, it deforms and presses even more into the metal</a:t>
            </a:r>
          </a:p>
          <a:p>
            <a:pPr lvl="1"/>
            <a:r>
              <a:rPr lang="en-US" dirty="0" smtClean="0"/>
              <a:t>“You can’t even sandblast wax off the surface.”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 Wax: Product Features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Used on new pipe or to patch partially or completely deteriorated pipeline coatings in the ditch</a:t>
            </a:r>
          </a:p>
          <a:p>
            <a:pPr lvl="1"/>
            <a:r>
              <a:rPr lang="en-US" dirty="0" smtClean="0"/>
              <a:t>No sandblasting required, just SSPC SP-2 surface prep</a:t>
            </a:r>
          </a:p>
          <a:p>
            <a:pPr lvl="1"/>
            <a:r>
              <a:rPr lang="en-US" dirty="0" smtClean="0"/>
              <a:t>Non-toxic and no smoke or poisonous fumes</a:t>
            </a:r>
          </a:p>
          <a:p>
            <a:pPr lvl="1"/>
            <a:r>
              <a:rPr lang="en-US" dirty="0" smtClean="0"/>
              <a:t>Long lasting, has history of 50 years in North America</a:t>
            </a:r>
          </a:p>
          <a:p>
            <a:pPr lvl="1"/>
            <a:r>
              <a:rPr lang="en-US" dirty="0" smtClean="0"/>
              <a:t>Reduced application costs </a:t>
            </a:r>
          </a:p>
          <a:p>
            <a:pPr lvl="1"/>
            <a:r>
              <a:rPr lang="en-US" dirty="0" smtClean="0"/>
              <a:t>Saving time &amp; money</a:t>
            </a:r>
          </a:p>
          <a:p>
            <a:pPr lvl="1"/>
            <a:r>
              <a:rPr lang="en-US" dirty="0" smtClean="0"/>
              <a:t>Accommodates pipe expansion, contraction and flexing</a:t>
            </a:r>
          </a:p>
          <a:p>
            <a:pPr lvl="1"/>
            <a:r>
              <a:rPr lang="en-US" dirty="0" smtClean="0"/>
              <a:t>Unused product can be reheated and used again (unlimited shelf life)</a:t>
            </a:r>
          </a:p>
          <a:p>
            <a:pPr lvl="1"/>
            <a:r>
              <a:rPr lang="en-US" dirty="0" smtClean="0"/>
              <a:t>Diverse application environments (used over wide temperature ranges)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Dope P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5982455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Procedure</a:t>
            </a:r>
          </a:p>
        </p:txBody>
      </p:sp>
      <p:sp>
        <p:nvSpPr>
          <p:cNvPr id="7885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Wax is heated to 250 to 350 degrees F in a kettle or dope pot.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79875" name="Rectangle 4"/>
          <p:cNvSpPr>
            <a:spLocks noChangeArrowheads="1"/>
          </p:cNvSpPr>
          <p:nvPr/>
        </p:nvSpPr>
        <p:spPr bwMode="auto">
          <a:xfrm>
            <a:off x="7750175" y="2825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endParaRPr kumimoji="0" lang="en-US" sz="1200" b="1" i="1">
              <a:solidFill>
                <a:srgbClr val="FFFFFF"/>
              </a:solidFill>
              <a:latin typeface="Swis721 BT"/>
            </a:endParaRPr>
          </a:p>
        </p:txBody>
      </p:sp>
      <p:sp>
        <p:nvSpPr>
          <p:cNvPr id="79876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Hot-Applied Wax </a:t>
            </a:r>
            <a:r>
              <a:rPr lang="en-US" dirty="0" err="1" smtClean="0"/>
              <a:t>Outerwrap</a:t>
            </a:r>
            <a:endParaRPr lang="en-US" dirty="0" smtClean="0"/>
          </a:p>
        </p:txBody>
      </p:sp>
      <p:pic>
        <p:nvPicPr>
          <p:cNvPr id="8" name="grag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524000"/>
            <a:ext cx="6858000" cy="457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 idx="4294967295"/>
          </p:nvPr>
        </p:nvSpPr>
        <p:spPr>
          <a:xfrm>
            <a:off x="533400" y="609600"/>
            <a:ext cx="7772400" cy="457200"/>
          </a:xfrm>
        </p:spPr>
        <p:txBody>
          <a:bodyPr/>
          <a:lstStyle/>
          <a:p>
            <a:r>
              <a:rPr lang="en-US" dirty="0" smtClean="0"/>
              <a:t>Hot Wax &amp; </a:t>
            </a:r>
            <a:r>
              <a:rPr lang="en-US" dirty="0" err="1" smtClean="0"/>
              <a:t>Outerwrap</a:t>
            </a:r>
            <a:r>
              <a:rPr lang="en-US" dirty="0" smtClean="0"/>
              <a:t> Applied</a:t>
            </a:r>
          </a:p>
        </p:txBody>
      </p:sp>
      <p:pic>
        <p:nvPicPr>
          <p:cNvPr id="101379" name="Picture 7"/>
          <p:cNvPicPr>
            <a:picLocks noGrp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49363" y="1447800"/>
            <a:ext cx="6599237" cy="4648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192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762000"/>
          </a:xfrm>
        </p:spPr>
        <p:txBody>
          <a:bodyPr/>
          <a:lstStyle/>
          <a:p>
            <a:r>
              <a:rPr lang="en-US" dirty="0" smtClean="0"/>
              <a:t>Reconditioning a Coal Tar Coated Pipe</a:t>
            </a:r>
          </a:p>
        </p:txBody>
      </p:sp>
      <p:pic>
        <p:nvPicPr>
          <p:cNvPr id="81923" name="Picture 4" descr="InnercoatCT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7921" r="2084" b="49414"/>
          <a:stretch>
            <a:fillRect/>
          </a:stretch>
        </p:blipFill>
        <p:spPr>
          <a:xfrm>
            <a:off x="3095625" y="1619250"/>
            <a:ext cx="2924175" cy="48577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499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Girth Weld Application: Unprotected</a:t>
            </a:r>
          </a:p>
        </p:txBody>
      </p:sp>
      <p:pic>
        <p:nvPicPr>
          <p:cNvPr id="84995" name="Picture 4" descr="girthweldc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704" b="67009"/>
          <a:stretch>
            <a:fillRect/>
          </a:stretch>
        </p:blipFill>
        <p:spPr>
          <a:xfrm>
            <a:off x="1066800" y="1447800"/>
            <a:ext cx="6934200" cy="4749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8602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Wax is Poured over the Weld</a:t>
            </a:r>
          </a:p>
        </p:txBody>
      </p:sp>
      <p:pic>
        <p:nvPicPr>
          <p:cNvPr id="86019" name="Picture 4" descr="innercoatgw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704" t="518" b="67009"/>
          <a:stretch>
            <a:fillRect/>
          </a:stretch>
        </p:blipFill>
        <p:spPr>
          <a:xfrm>
            <a:off x="990600" y="1447800"/>
            <a:ext cx="7086600" cy="47815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9011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9011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1143000"/>
          </a:xfrm>
        </p:spPr>
        <p:txBody>
          <a:bodyPr lIns="92075" tIns="46038" rIns="92075" bIns="46038"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Coat of Hot Wax over the </a:t>
            </a:r>
            <a:r>
              <a:rPr lang="en-US" dirty="0" err="1" smtClean="0"/>
              <a:t>Outerwrap</a:t>
            </a:r>
            <a:endParaRPr lang="en-US" dirty="0" smtClean="0"/>
          </a:p>
        </p:txBody>
      </p:sp>
      <p:pic>
        <p:nvPicPr>
          <p:cNvPr id="90116" name="Picture 5" descr="Innercoatgw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704" b="67009"/>
          <a:stretch>
            <a:fillRect/>
          </a:stretch>
        </p:blipFill>
        <p:spPr>
          <a:xfrm>
            <a:off x="990600" y="1408113"/>
            <a:ext cx="7038975" cy="48212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 Wax: </a:t>
            </a:r>
            <a:r>
              <a:rPr lang="en-US" dirty="0" err="1" smtClean="0"/>
              <a:t>Followup</a:t>
            </a:r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After 10 years in service, pipe and wax are still in excellent condition.</a:t>
            </a:r>
          </a:p>
        </p:txBody>
      </p:sp>
      <p:pic>
        <p:nvPicPr>
          <p:cNvPr id="93187" name="Picture 4" descr="10 Year dig up South Texas"/>
          <p:cNvPicPr>
            <a:picLocks noChangeAspect="1" noChangeArrowheads="1"/>
          </p:cNvPicPr>
          <p:nvPr/>
        </p:nvPicPr>
        <p:blipFill>
          <a:blip r:embed="rId2" cstate="print"/>
          <a:srcRect t="3787" b="1538"/>
          <a:stretch>
            <a:fillRect/>
          </a:stretch>
        </p:blipFill>
        <p:spPr bwMode="auto">
          <a:xfrm>
            <a:off x="1295400" y="1600200"/>
            <a:ext cx="630021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</a:t>
            </a:r>
            <a:r>
              <a:rPr lang="en-US" baseline="0" dirty="0" smtClean="0"/>
              <a:t> W</a:t>
            </a:r>
            <a:r>
              <a:rPr lang="en-US" dirty="0" smtClean="0"/>
              <a:t>ax: </a:t>
            </a:r>
            <a:r>
              <a:rPr lang="en-US" dirty="0" err="1" smtClean="0"/>
              <a:t>Followup</a:t>
            </a:r>
            <a:endParaRPr lang="en-US" dirty="0" smtClean="0"/>
          </a:p>
        </p:txBody>
      </p:sp>
      <p:pic>
        <p:nvPicPr>
          <p:cNvPr id="94209" name="Picture 2" descr="24 inch line 53 years after Innercoat applied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195" b="11195"/>
          <a:stretch>
            <a:fillRect/>
          </a:stretch>
        </p:blipFill>
        <p:spPr/>
      </p:pic>
      <p:sp>
        <p:nvSpPr>
          <p:cNvPr id="94212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After 50 years with hot wax, pipe showed virtually no corrosion. Wax literally could have been re-melted and reused.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3276600" y="1828800"/>
            <a:ext cx="2514600" cy="762000"/>
          </a:xfrm>
          <a:prstGeom prst="rect">
            <a:avLst/>
          </a:prstGeom>
          <a:solidFill>
            <a:srgbClr val="C000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b="1" dirty="0">
                <a:solidFill>
                  <a:schemeClr val="bg1"/>
                </a:solidFill>
              </a:rPr>
              <a:t>Wax Types</a:t>
            </a:r>
          </a:p>
        </p:txBody>
      </p:sp>
      <p:sp>
        <p:nvSpPr>
          <p:cNvPr id="24578" name="Line 3"/>
          <p:cNvSpPr>
            <a:spLocks noChangeShapeType="1"/>
          </p:cNvSpPr>
          <p:nvPr/>
        </p:nvSpPr>
        <p:spPr bwMode="auto">
          <a:xfrm flipH="1">
            <a:off x="1295400" y="2590800"/>
            <a:ext cx="327660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5562600" y="4648200"/>
            <a:ext cx="1371600" cy="609600"/>
          </a:xfrm>
          <a:prstGeom prst="rect">
            <a:avLst/>
          </a:prstGeom>
          <a:solidFill>
            <a:srgbClr val="CC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en-US">
              <a:latin typeface="Times New Roman" pitchFamily="18" charset="0"/>
            </a:endParaRP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4571999" y="2590800"/>
            <a:ext cx="45719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886200" y="4800600"/>
            <a:ext cx="1371600" cy="609600"/>
          </a:xfrm>
          <a:prstGeom prst="rect">
            <a:avLst/>
          </a:prstGeom>
          <a:solidFill>
            <a:srgbClr val="CC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kumimoji="0" lang="en-US">
              <a:latin typeface="Times New Roman" pitchFamily="18" charset="0"/>
            </a:endParaRPr>
          </a:p>
          <a:p>
            <a:pPr algn="ctr" eaLnBrk="0" hangingPunct="0"/>
            <a:r>
              <a:rPr kumimoji="0" lang="en-US" sz="1800" b="1">
                <a:solidFill>
                  <a:schemeClr val="bg1"/>
                </a:solidFill>
              </a:rPr>
              <a:t>Synthetic</a:t>
            </a:r>
          </a:p>
          <a:p>
            <a:pPr algn="ctr" eaLnBrk="0" hangingPunct="0"/>
            <a:r>
              <a:rPr kumimoji="0" lang="en-US" sz="1800" b="1">
                <a:solidFill>
                  <a:schemeClr val="bg1"/>
                </a:solidFill>
              </a:rPr>
              <a:t>0.25%</a:t>
            </a:r>
            <a:endParaRPr kumimoji="0" lang="en-US" sz="2000">
              <a:latin typeface="Times New Roman" pitchFamily="18" charset="0"/>
            </a:endParaRPr>
          </a:p>
          <a:p>
            <a:pPr algn="ctr" eaLnBrk="0" hangingPunct="0"/>
            <a:endParaRPr kumimoji="0" lang="en-US">
              <a:latin typeface="Times New Roman" pitchFamily="18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7315200" y="4572000"/>
            <a:ext cx="1371600" cy="609600"/>
          </a:xfrm>
          <a:prstGeom prst="rect">
            <a:avLst/>
          </a:prstGeom>
          <a:solidFill>
            <a:srgbClr val="CC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sz="1800" b="1" dirty="0" smtClean="0">
                <a:solidFill>
                  <a:schemeClr val="bg1"/>
                </a:solidFill>
              </a:rPr>
              <a:t>Petroleum</a:t>
            </a:r>
            <a:endParaRPr kumimoji="0" lang="en-US" sz="1800" b="1" dirty="0">
              <a:solidFill>
                <a:schemeClr val="bg1"/>
              </a:solidFill>
            </a:endParaRPr>
          </a:p>
          <a:p>
            <a:pPr algn="ctr" eaLnBrk="0" hangingPunct="0"/>
            <a:r>
              <a:rPr kumimoji="0" lang="en-US" sz="1800" b="1" dirty="0" smtClean="0">
                <a:solidFill>
                  <a:schemeClr val="bg1"/>
                </a:solidFill>
              </a:rPr>
              <a:t>97%</a:t>
            </a:r>
            <a:endParaRPr kumimoji="0" lang="en-US" sz="2000" dirty="0">
              <a:latin typeface="Times New Roman" pitchFamily="18" charset="0"/>
            </a:endParaRPr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5562600" y="46482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0" lang="en-US" sz="1800" b="1" dirty="0" smtClean="0">
                <a:solidFill>
                  <a:schemeClr val="bg1"/>
                </a:solidFill>
              </a:rPr>
              <a:t>Mineral</a:t>
            </a:r>
            <a:endParaRPr kumimoji="0" lang="en-US" sz="1800" b="1" dirty="0">
              <a:solidFill>
                <a:schemeClr val="bg1"/>
              </a:solidFill>
            </a:endParaRPr>
          </a:p>
          <a:p>
            <a:pPr algn="ctr" eaLnBrk="0" hangingPunct="0"/>
            <a:r>
              <a:rPr kumimoji="0" lang="en-US" sz="1800" b="1" dirty="0" smtClean="0">
                <a:solidFill>
                  <a:schemeClr val="bg1"/>
                </a:solidFill>
              </a:rPr>
              <a:t>0.25%</a:t>
            </a:r>
            <a:endParaRPr kumimoji="0" lang="en-US" sz="2000" dirty="0">
              <a:latin typeface="Times New Roman" pitchFamily="18" charset="0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533400" y="4572000"/>
            <a:ext cx="1371600" cy="609600"/>
          </a:xfrm>
          <a:prstGeom prst="rect">
            <a:avLst/>
          </a:prstGeom>
          <a:solidFill>
            <a:srgbClr val="CC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sz="1800" b="1">
                <a:solidFill>
                  <a:schemeClr val="bg1"/>
                </a:solidFill>
              </a:rPr>
              <a:t>Vegetable</a:t>
            </a:r>
          </a:p>
          <a:p>
            <a:pPr algn="ctr" eaLnBrk="0" hangingPunct="0"/>
            <a:r>
              <a:rPr kumimoji="0" lang="en-US" sz="1800" b="1">
                <a:solidFill>
                  <a:schemeClr val="bg1"/>
                </a:solidFill>
              </a:rPr>
              <a:t>1.75%</a:t>
            </a:r>
            <a:endParaRPr kumimoji="0" lang="en-US" sz="2000">
              <a:latin typeface="Times New Roman" pitchFamily="18" charset="0"/>
            </a:endParaRPr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H="1">
            <a:off x="2895600" y="2590800"/>
            <a:ext cx="1676400" cy="205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4572000" y="2590800"/>
            <a:ext cx="1676400" cy="205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4572000" y="2590800"/>
            <a:ext cx="3352800" cy="1981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Rectangle 13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Five Major Types of Waxes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2209800" y="4648200"/>
            <a:ext cx="1371600" cy="609600"/>
          </a:xfrm>
          <a:prstGeom prst="rect">
            <a:avLst/>
          </a:prstGeom>
          <a:solidFill>
            <a:srgbClr val="CC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kumimoji="0" lang="en-US" sz="1800" b="1">
                <a:solidFill>
                  <a:schemeClr val="bg1"/>
                </a:solidFill>
              </a:rPr>
              <a:t>Animal</a:t>
            </a:r>
          </a:p>
          <a:p>
            <a:pPr algn="ctr" eaLnBrk="0" hangingPunct="0"/>
            <a:r>
              <a:rPr kumimoji="0" lang="en-US" sz="1800" b="1">
                <a:solidFill>
                  <a:schemeClr val="bg1"/>
                </a:solidFill>
              </a:rPr>
              <a:t>0.75%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Hot-Applied Micro Wax for Pipes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419600"/>
          </a:xfrm>
        </p:spPr>
        <p:txBody>
          <a:bodyPr/>
          <a:lstStyle/>
          <a:p>
            <a:r>
              <a:rPr lang="en-US" dirty="0" smtClean="0"/>
              <a:t>Benefits:</a:t>
            </a:r>
          </a:p>
          <a:p>
            <a:pPr lvl="1"/>
            <a:r>
              <a:rPr lang="en-US" dirty="0" smtClean="0"/>
              <a:t>Low moisture absorption &amp; transmission rates (resists moisture)</a:t>
            </a:r>
          </a:p>
          <a:p>
            <a:pPr lvl="1"/>
            <a:r>
              <a:rPr lang="en-US" dirty="0" smtClean="0"/>
              <a:t>Good surface wetting</a:t>
            </a:r>
          </a:p>
          <a:p>
            <a:pPr lvl="1"/>
            <a:r>
              <a:rPr lang="en-US" dirty="0" smtClean="0"/>
              <a:t>Permanent flexibility</a:t>
            </a:r>
          </a:p>
          <a:p>
            <a:pPr lvl="1"/>
            <a:r>
              <a:rPr lang="en-US" dirty="0" smtClean="0"/>
              <a:t>Excellent adhesion</a:t>
            </a:r>
          </a:p>
          <a:p>
            <a:pPr lvl="1"/>
            <a:r>
              <a:rPr lang="en-US" dirty="0" smtClean="0"/>
              <a:t>Chemically inert</a:t>
            </a:r>
          </a:p>
          <a:p>
            <a:pPr lvl="1"/>
            <a:r>
              <a:rPr lang="en-US" dirty="0" smtClean="0"/>
              <a:t>Resilience under impact</a:t>
            </a:r>
          </a:p>
          <a:p>
            <a:pPr lvl="1"/>
            <a:r>
              <a:rPr lang="en-US" dirty="0" smtClean="0"/>
              <a:t>Cost effective (unused wax can be reheated)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r>
              <a:rPr lang="en-US" dirty="0" smtClean="0"/>
              <a:t>Wax Coatings Technical Recognition</a:t>
            </a:r>
          </a:p>
        </p:txBody>
      </p:sp>
      <p:sp>
        <p:nvSpPr>
          <p:cNvPr id="95234" name="Rectangle 3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lvl="1"/>
            <a:r>
              <a:rPr lang="en-US" b="0" dirty="0" smtClean="0"/>
              <a:t>NACE RP 0375-06</a:t>
            </a:r>
            <a:r>
              <a:rPr lang="en-US" dirty="0" smtClean="0"/>
              <a:t> </a:t>
            </a:r>
            <a:r>
              <a:rPr lang="en-US" i="1" dirty="0" smtClean="0"/>
              <a:t>Wax Coating Systems for Underground Piping Systems</a:t>
            </a:r>
          </a:p>
          <a:p>
            <a:pPr lvl="1"/>
            <a:r>
              <a:rPr lang="en-US" b="0" dirty="0" smtClean="0"/>
              <a:t>AWWA C217-09</a:t>
            </a:r>
          </a:p>
          <a:p>
            <a:pPr lvl="1"/>
            <a:r>
              <a:rPr lang="en-US" dirty="0" smtClean="0"/>
              <a:t>Wax coatings are approved in numerous oil and gas pipeline coatings manuals and in various international standards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on All Wax Coatings: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Effective in mitigating corrosion</a:t>
            </a:r>
          </a:p>
          <a:p>
            <a:pPr lvl="1"/>
            <a:r>
              <a:rPr lang="en-US" dirty="0" smtClean="0"/>
              <a:t>Easy on the workers and the environment  </a:t>
            </a:r>
          </a:p>
          <a:p>
            <a:pPr lvl="1"/>
            <a:r>
              <a:rPr lang="en-US" dirty="0" smtClean="0"/>
              <a:t>Low surface prep </a:t>
            </a:r>
          </a:p>
          <a:p>
            <a:pPr lvl="1"/>
            <a:r>
              <a:rPr lang="en-US" dirty="0" smtClean="0"/>
              <a:t>Ease of application improves</a:t>
            </a:r>
            <a:r>
              <a:rPr lang="en-US" baseline="0" dirty="0" smtClean="0"/>
              <a:t> reliability of application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Low</a:t>
            </a:r>
            <a:r>
              <a:rPr lang="en-US" baseline="0" dirty="0" smtClean="0"/>
              <a:t> total cost of application</a:t>
            </a:r>
            <a:endParaRPr lang="en-US" dirty="0" smtClean="0"/>
          </a:p>
          <a:p>
            <a:pPr lvl="1"/>
            <a:r>
              <a:rPr lang="en-US" dirty="0" smtClean="0"/>
              <a:t>Long lasting, successfully used for over 60 years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97283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endParaRPr lang="en-US" dirty="0" smtClean="0"/>
          </a:p>
        </p:txBody>
      </p:sp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2971800" y="2286000"/>
            <a:ext cx="3200400" cy="641350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kumimoji="0" lang="en-US" sz="3600" b="1" i="1" dirty="0"/>
              <a:t>Questions</a:t>
            </a:r>
            <a:r>
              <a:rPr kumimoji="0" lang="en-US" sz="3600" b="1" i="1" dirty="0" smtClean="0"/>
              <a:t>?</a:t>
            </a:r>
            <a:endParaRPr kumimoji="0" lang="en-US" sz="3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Vegetable Wax</a:t>
            </a:r>
          </a:p>
        </p:txBody>
      </p:sp>
      <p:pic>
        <p:nvPicPr>
          <p:cNvPr id="25601" name="Picture 2" descr="BlackBisonWa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0" y="3429000"/>
            <a:ext cx="2490788" cy="2446338"/>
          </a:xfrm>
        </p:spPr>
      </p:pic>
      <p:sp>
        <p:nvSpPr>
          <p:cNvPr id="2560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524000"/>
            <a:ext cx="5562600" cy="38862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Makes up 1.75% of the total use. 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Include carnauba &amp; palm 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Applications: chewing gum, polishes, inks &amp; leathers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Animal Wax</a:t>
            </a:r>
          </a:p>
        </p:txBody>
      </p:sp>
      <p:pic>
        <p:nvPicPr>
          <p:cNvPr id="26625" name="Picture 2" descr="bees-wa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2971800"/>
            <a:ext cx="3314700" cy="2838450"/>
          </a:xfrm>
        </p:spPr>
      </p:pic>
      <p:sp>
        <p:nvSpPr>
          <p:cNvPr id="2662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1524000"/>
            <a:ext cx="4343400" cy="38862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Makes up 0.75% of the wax usage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Includes beeswax, shellac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Applications: candles, polishes, cosmetics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Synthetic Wax</a:t>
            </a:r>
          </a:p>
        </p:txBody>
      </p:sp>
      <p:pic>
        <p:nvPicPr>
          <p:cNvPr id="27649" name="Picture 2" descr="Turtle Wa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2000" y="2841625"/>
            <a:ext cx="2540000" cy="1784350"/>
          </a:xfrm>
        </p:spPr>
      </p:pic>
      <p:sp>
        <p:nvSpPr>
          <p:cNvPr id="2765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1524000"/>
            <a:ext cx="7162800" cy="31242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Makes up 0.25% of the market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Applications: polishes, inks and coatings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Mineral Wax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Mineral wax (</a:t>
            </a:r>
            <a:r>
              <a:rPr lang="en-US" dirty="0" err="1" smtClean="0"/>
              <a:t>ozocerite</a:t>
            </a:r>
            <a:r>
              <a:rPr lang="en-US" dirty="0" smtClean="0"/>
              <a:t>) is the byproduct of ground petroleum (from sandstone) and coal</a:t>
            </a:r>
          </a:p>
          <a:p>
            <a:r>
              <a:rPr lang="en-US" dirty="0" smtClean="0"/>
              <a:t>A brown to black wax sometimes found in sandstone and used to make candles, polishes,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Trenton MasterFormat2">
  <a:themeElements>
    <a:clrScheme name="Custom 2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4_Trenton MasterFormat2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NewAll</Template>
  <TotalTime>3311</TotalTime>
  <Words>1354</Words>
  <Application>Microsoft Office PowerPoint</Application>
  <PresentationFormat>On-screen Show (4:3)</PresentationFormat>
  <Paragraphs>199</Paragraphs>
  <Slides>54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4_Trenton MasterFormat2</vt:lpstr>
      <vt:lpstr>Effectiveness of Wax  as an Anticorrosion Material</vt:lpstr>
      <vt:lpstr>Wax as an Anticorrision Coating </vt:lpstr>
      <vt:lpstr>What are the Characteristics of Wax?</vt:lpstr>
      <vt:lpstr>But Wax Does Not Look “Tough”</vt:lpstr>
      <vt:lpstr>The Five Major Types of Waxes</vt:lpstr>
      <vt:lpstr>Vegetable Wax</vt:lpstr>
      <vt:lpstr>Animal Wax</vt:lpstr>
      <vt:lpstr>Synthetic Wax</vt:lpstr>
      <vt:lpstr>Mineral Wax</vt:lpstr>
      <vt:lpstr>Petroleum Wax</vt:lpstr>
      <vt:lpstr>Three Types of Petroleum Wax</vt:lpstr>
      <vt:lpstr>The Three Petroleum Waxes</vt:lpstr>
      <vt:lpstr>Why Micro Wax is a Good Coating </vt:lpstr>
      <vt:lpstr>Why Micro Wax is a Good Coating (cont.) </vt:lpstr>
      <vt:lpstr>Petrolatum and Micro Wax-Based Tapes</vt:lpstr>
      <vt:lpstr>Conforms to Irregular-Shaped Fittings</vt:lpstr>
      <vt:lpstr>Belowground Fittings </vt:lpstr>
      <vt:lpstr>Belowground Fittings </vt:lpstr>
      <vt:lpstr>Weld Joint: Unprotected</vt:lpstr>
      <vt:lpstr>Weld Joint: Primer and Tape Applied</vt:lpstr>
      <vt:lpstr>Weld Joint: Outerwrap Applied </vt:lpstr>
      <vt:lpstr>Underground Pipe</vt:lpstr>
      <vt:lpstr>Aboveground Pipe</vt:lpstr>
      <vt:lpstr>Mile-Long Application over New Pipe</vt:lpstr>
      <vt:lpstr>Well Head</vt:lpstr>
      <vt:lpstr>Vaults/Pits/Chamber Application</vt:lpstr>
      <vt:lpstr>Risers</vt:lpstr>
      <vt:lpstr>Bridge Span Pipe</vt:lpstr>
      <vt:lpstr>Bridge Span Pipe </vt:lpstr>
      <vt:lpstr>Tank Chime Protection</vt:lpstr>
      <vt:lpstr>Cooling Tower Piping</vt:lpstr>
      <vt:lpstr>Benefits of Wax-Based Tapes</vt:lpstr>
      <vt:lpstr>Benefits: Belowground and Aboveground</vt:lpstr>
      <vt:lpstr>Casing Filling</vt:lpstr>
      <vt:lpstr>Casing Filling Process</vt:lpstr>
      <vt:lpstr>Benefits of Wax Casing Filling</vt:lpstr>
      <vt:lpstr>Hot-Applied Micro Wax</vt:lpstr>
      <vt:lpstr>Hot-Applied Micro Wax: Application </vt:lpstr>
      <vt:lpstr>Hot-Applied Wax</vt:lpstr>
      <vt:lpstr>Hot-Applied Wax: Product Features</vt:lpstr>
      <vt:lpstr>Application Procedure</vt:lpstr>
      <vt:lpstr>Hot-Applied Wax Outerwrap</vt:lpstr>
      <vt:lpstr>Hot Wax &amp; Outerwrap Applied</vt:lpstr>
      <vt:lpstr>Reconditioning a Coal Tar Coated Pipe</vt:lpstr>
      <vt:lpstr>Girth Weld Application: Unprotected</vt:lpstr>
      <vt:lpstr>Hot Wax is Poured over the Weld</vt:lpstr>
      <vt:lpstr>2nd Coat of Hot Wax over the Outerwrap</vt:lpstr>
      <vt:lpstr>Hot-Applied Wax: Followup</vt:lpstr>
      <vt:lpstr>Hot-Applied Wax: Followup</vt:lpstr>
      <vt:lpstr>Hot-Applied Micro Wax for Pipes</vt:lpstr>
      <vt:lpstr>Wax Coatings Technical Recognition</vt:lpstr>
      <vt:lpstr>Summary on All Wax Coatings: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Trenton Corporation</dc:title>
  <dc:creator>Tom Weber</dc:creator>
  <cp:lastModifiedBy>Frank</cp:lastModifiedBy>
  <cp:revision>296</cp:revision>
  <cp:lastPrinted>2005-01-21T01:15:34Z</cp:lastPrinted>
  <dcterms:created xsi:type="dcterms:W3CDTF">1998-06-02T02:26:00Z</dcterms:created>
  <dcterms:modified xsi:type="dcterms:W3CDTF">2009-10-06T10:46:55Z</dcterms:modified>
</cp:coreProperties>
</file>