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84" r:id="rId10"/>
    <p:sldId id="285" r:id="rId11"/>
    <p:sldId id="267" r:id="rId12"/>
    <p:sldId id="268" r:id="rId13"/>
    <p:sldId id="269" r:id="rId14"/>
    <p:sldId id="270" r:id="rId15"/>
    <p:sldId id="271" r:id="rId16"/>
    <p:sldId id="314" r:id="rId17"/>
    <p:sldId id="272" r:id="rId18"/>
    <p:sldId id="309" r:id="rId19"/>
    <p:sldId id="310" r:id="rId20"/>
    <p:sldId id="273" r:id="rId21"/>
    <p:sldId id="274" r:id="rId22"/>
    <p:sldId id="282" r:id="rId23"/>
    <p:sldId id="283" r:id="rId24"/>
    <p:sldId id="275" r:id="rId25"/>
    <p:sldId id="276" r:id="rId26"/>
    <p:sldId id="277" r:id="rId27"/>
    <p:sldId id="278" r:id="rId28"/>
    <p:sldId id="312" r:id="rId29"/>
    <p:sldId id="313" r:id="rId30"/>
    <p:sldId id="311" r:id="rId31"/>
    <p:sldId id="279" r:id="rId32"/>
    <p:sldId id="280" r:id="rId33"/>
    <p:sldId id="315" r:id="rId34"/>
    <p:sldId id="306" r:id="rId35"/>
    <p:sldId id="307" r:id="rId36"/>
    <p:sldId id="308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300" r:id="rId45"/>
    <p:sldId id="301" r:id="rId46"/>
    <p:sldId id="302" r:id="rId47"/>
    <p:sldId id="303" r:id="rId48"/>
    <p:sldId id="304" r:id="rId49"/>
    <p:sldId id="305" r:id="rId50"/>
    <p:sldId id="298" r:id="rId51"/>
    <p:sldId id="299" r:id="rId52"/>
    <p:sldId id="293" r:id="rId53"/>
    <p:sldId id="294" r:id="rId54"/>
    <p:sldId id="295" r:id="rId55"/>
    <p:sldId id="296" r:id="rId56"/>
    <p:sldId id="29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C983F-2BFF-4BAF-8981-BF2E188D1547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1599F-A4BB-4952-A49E-657E44F04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CD161A-0179-4E3E-93E9-801D5BF9CA4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405DE-FC59-4C5F-9238-9923E2DDD3C4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87DA74-0760-4FC6-89CD-8DBB81E9E9D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B80C0E-AAD1-4B4C-A2E5-3CE11077B1C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6F396-9322-43B8-B1A7-E24A349D384B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537E3-B0AE-4CDC-A817-4602BF75A96B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10F083-B61B-4C36-A1AA-B704C6DBA85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6F1FA-47C4-4833-BD85-CABEA013030D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69421-603D-4CE0-A66D-04379E4D8F8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21468-AE0F-40C8-8583-C9C5135EF716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5C663-5D10-4E84-B4B7-F3491FC7C892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A84B4-2DB8-43FB-AFE2-0A308FC5B44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D6CC0-44BD-4D88-A760-BE2594407149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E9C50-363E-4A0C-A91F-E898338589E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645B0-E174-42CF-BA5E-BE9ADA1E9A52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3EA7FB-4D44-4CF6-9266-6628B1AF1239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8E543-07C5-485C-85ED-EA6A5EC8FAA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0EAC6-7F04-4F6B-8ED9-01391C91ABA9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DE68-C821-473F-A033-9EFC8FDE6F29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340370-64BB-4F35-85C7-E63ACCD8D8A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742AE0-5764-479F-97C7-585ED1F887B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D139E-029F-40D5-A60C-D5F335B7E306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179C2-2D18-4F81-B6B4-F35BCEF58D7D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9E5C-8ADE-4703-8A15-769C7157113B}" type="datetimeFigureOut">
              <a:rPr lang="en-US" smtClean="0"/>
              <a:pPr/>
              <a:t>10/4/2009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94A65-5663-432C-A67E-FBCDB220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Pipeline Coating Selection Based On Application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Jim Utley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457200" y="6126163"/>
            <a:ext cx="8686800" cy="7461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sz="800" smtClean="0"/>
          </a:p>
        </p:txBody>
      </p:sp>
      <p:pic>
        <p:nvPicPr>
          <p:cNvPr id="59396" name="Picture 4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7200"/>
            <a:ext cx="7035800" cy="748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4953000"/>
            <a:ext cx="3657600" cy="1600200"/>
          </a:xfrm>
          <a:effectLst>
            <a:outerShdw dist="25399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800" smtClean="0"/>
              <a:t>Cold-applied petrolatum/wax tape applied to above-ground river crossing.</a:t>
            </a:r>
            <a:endParaRPr lang="en-US" sz="3600" smtClean="0"/>
          </a:p>
        </p:txBody>
      </p:sp>
      <p:pic>
        <p:nvPicPr>
          <p:cNvPr id="16387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 t="19244" b="9053"/>
          <a:stretch>
            <a:fillRect/>
          </a:stretch>
        </p:blipFill>
        <p:spPr bwMode="auto">
          <a:xfrm>
            <a:off x="533400" y="1219200"/>
            <a:ext cx="655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auto0"/>
          <p:cNvPicPr>
            <a:picLocks noChangeAspect="1" noChangeArrowheads="1"/>
          </p:cNvPicPr>
          <p:nvPr/>
        </p:nvPicPr>
        <p:blipFill>
          <a:blip r:embed="rId4" cstate="print"/>
          <a:srcRect b="2898"/>
          <a:stretch>
            <a:fillRect/>
          </a:stretch>
        </p:blipFill>
        <p:spPr bwMode="auto">
          <a:xfrm>
            <a:off x="4284663" y="3556000"/>
            <a:ext cx="438943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5257800"/>
            <a:ext cx="5943600" cy="1219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800" smtClean="0"/>
              <a:t>Petrolatum/wax tape system applied to cooling tower piping, valves, flanges, etc. </a:t>
            </a:r>
            <a:endParaRPr lang="en-US" sz="5400" smtClean="0"/>
          </a:p>
        </p:txBody>
      </p:sp>
      <p:pic>
        <p:nvPicPr>
          <p:cNvPr id="17411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 bwMode="auto">
          <a:xfrm>
            <a:off x="381000" y="2133600"/>
            <a:ext cx="24177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 l="3847"/>
          <a:stretch>
            <a:fillRect/>
          </a:stretch>
        </p:blipFill>
        <p:spPr bwMode="auto">
          <a:xfrm>
            <a:off x="3048000" y="457200"/>
            <a:ext cx="57150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pfld 18 inch line at riser transition area indication of pitt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VC-001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28600" y="0"/>
            <a:ext cx="76200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endParaRPr kumimoji="1" lang="en-US" sz="240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81400"/>
            <a:ext cx="2209800" cy="22860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smtClean="0"/>
              <a:t>Remove roll from hermetically sealed foil pouch.</a:t>
            </a:r>
            <a:endParaRPr lang="en-US" sz="5400" smtClean="0"/>
          </a:p>
        </p:txBody>
      </p:sp>
      <p:pic>
        <p:nvPicPr>
          <p:cNvPr id="21507" name="Picture 3" descr="Glass1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12787" r="6709"/>
          <a:stretch>
            <a:fillRect/>
          </a:stretch>
        </p:blipFill>
        <p:spPr bwMode="auto">
          <a:xfrm>
            <a:off x="457200" y="533400"/>
            <a:ext cx="32766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Glass2"/>
          <p:cNvPicPr>
            <a:picLocks noChangeAspect="1" noChangeArrowheads="1"/>
          </p:cNvPicPr>
          <p:nvPr/>
        </p:nvPicPr>
        <p:blipFill>
          <a:blip r:embed="rId4" cstate="print"/>
          <a:srcRect l="11108" r="11130"/>
          <a:stretch>
            <a:fillRect/>
          </a:stretch>
        </p:blipFill>
        <p:spPr bwMode="auto">
          <a:xfrm>
            <a:off x="2743200" y="14478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Glass3"/>
          <p:cNvPicPr>
            <a:picLocks noChangeAspect="1" noChangeArrowheads="1"/>
          </p:cNvPicPr>
          <p:nvPr/>
        </p:nvPicPr>
        <p:blipFill>
          <a:blip r:embed="rId5" cstate="print"/>
          <a:srcRect l="18062"/>
          <a:stretch>
            <a:fillRect/>
          </a:stretch>
        </p:blipFill>
        <p:spPr bwMode="auto">
          <a:xfrm>
            <a:off x="5791200" y="2057400"/>
            <a:ext cx="322262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3733800" y="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Arial Black" pitchFamily="34" charset="0"/>
              </a:rPr>
              <a:t>Fiberglass Water Activated  Glass </a:t>
            </a:r>
            <a:r>
              <a:rPr lang="en-US" sz="2800" dirty="0" err="1">
                <a:solidFill>
                  <a:schemeClr val="tx2"/>
                </a:solidFill>
                <a:latin typeface="Arial Black" pitchFamily="34" charset="0"/>
              </a:rPr>
              <a:t>Outerwrap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429000" y="3962400"/>
            <a:ext cx="2133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</a:rPr>
              <a:t>Place roll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in water for 20 to 30 seconds.</a:t>
            </a:r>
            <a:endParaRPr lang="en-US" sz="5400" dirty="0">
              <a:solidFill>
                <a:schemeClr val="tx2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5562600" y="5105400"/>
            <a:ext cx="3276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</a:rPr>
              <a:t>Spirally wrap with a 50% + overlap.</a:t>
            </a:r>
            <a:endParaRPr lang="en-US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48200"/>
            <a:ext cx="4267200" cy="1905000"/>
          </a:xfrm>
          <a:noFill/>
        </p:spPr>
        <p:txBody>
          <a:bodyPr/>
          <a:lstStyle/>
          <a:p>
            <a:pPr algn="l" eaLnBrk="1" hangingPunct="1"/>
            <a:r>
              <a:rPr lang="en-US" sz="2800" smtClean="0"/>
              <a:t>Wind line area protected with petrolatum tape and a glass outerwrap.</a:t>
            </a:r>
            <a:endParaRPr lang="en-CA" sz="3200" b="1" smtClean="0"/>
          </a:p>
        </p:txBody>
      </p:sp>
      <p:pic>
        <p:nvPicPr>
          <p:cNvPr id="22531" name="Picture 3" descr="Arco Pipeline Densyl tape &amp; glass outerwrap"/>
          <p:cNvPicPr>
            <a:picLocks noChangeAspect="1" noChangeArrowheads="1"/>
          </p:cNvPicPr>
          <p:nvPr/>
        </p:nvPicPr>
        <p:blipFill>
          <a:blip r:embed="rId3" cstate="print"/>
          <a:srcRect l="2875" t="4836" r="47755" b="44392"/>
          <a:stretch>
            <a:fillRect/>
          </a:stretch>
        </p:blipFill>
        <p:spPr bwMode="auto">
          <a:xfrm>
            <a:off x="4724400" y="533400"/>
            <a:ext cx="40449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Arco Pipeline Densyl tape &amp; glass outerwrap"/>
          <p:cNvPicPr>
            <a:picLocks noChangeAspect="1" noChangeArrowheads="1"/>
          </p:cNvPicPr>
          <p:nvPr/>
        </p:nvPicPr>
        <p:blipFill>
          <a:blip r:embed="rId3" cstate="print"/>
          <a:srcRect l="23970" t="63667" r="9383" b="1173"/>
          <a:stretch>
            <a:fillRect/>
          </a:stretch>
        </p:blipFill>
        <p:spPr bwMode="auto">
          <a:xfrm>
            <a:off x="381000" y="1600200"/>
            <a:ext cx="41148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Owner\Desktop\Powerpoint Pictures\100_FUJI\DSCF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105400"/>
            <a:ext cx="7848600" cy="14478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smtClean="0">
                <a:latin typeface="Arial Black" pitchFamily="34" charset="0"/>
              </a:rPr>
              <a:t>Grey wax/petrolatum tape - </a:t>
            </a:r>
            <a:br>
              <a:rPr lang="en-US" sz="2800" smtClean="0">
                <a:latin typeface="Arial Black" pitchFamily="34" charset="0"/>
              </a:rPr>
            </a:br>
            <a:r>
              <a:rPr lang="en-US" sz="2800" smtClean="0"/>
              <a:t>Applied on a pipeline span  </a:t>
            </a:r>
            <a:endParaRPr lang="en-US" sz="5400" smtClean="0"/>
          </a:p>
        </p:txBody>
      </p:sp>
      <p:pic>
        <p:nvPicPr>
          <p:cNvPr id="26627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52578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47800"/>
            <a:ext cx="29718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Owner\Desktop\Powerpoint Pictures\100_FUJI\DSCF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Owner\Desktop\Powerpoint Pictures\100_FUJI\DSCF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QUALITIES OF A PIPELINE COATING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Coating must possess excellent adhesion and cohesion to steel </a:t>
            </a:r>
            <a:r>
              <a:rPr lang="en-US" sz="2000" dirty="0" smtClean="0"/>
              <a:t>substrate </a:t>
            </a:r>
            <a:endParaRPr lang="en-US" sz="2000" dirty="0"/>
          </a:p>
          <a:p>
            <a:r>
              <a:rPr lang="en-US" sz="2000" dirty="0"/>
              <a:t>Coating must have good dielectric strength</a:t>
            </a:r>
          </a:p>
          <a:p>
            <a:r>
              <a:rPr lang="en-US" sz="2000" dirty="0"/>
              <a:t>Coating must be impervious to water absorption</a:t>
            </a:r>
          </a:p>
          <a:p>
            <a:r>
              <a:rPr lang="en-US" sz="2000" dirty="0"/>
              <a:t>Coating must have good hardness characteristics and shear strength for HDD applications</a:t>
            </a:r>
          </a:p>
          <a:p>
            <a:r>
              <a:rPr lang="en-US" sz="2000" dirty="0"/>
              <a:t>Coating must be compatible with other </a:t>
            </a:r>
            <a:r>
              <a:rPr lang="en-US" sz="2000" dirty="0" smtClean="0"/>
              <a:t>coatings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4953000"/>
            <a:ext cx="4191000" cy="16002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smtClean="0"/>
              <a:t>Primer being applied with a roller.</a:t>
            </a:r>
            <a:endParaRPr lang="en-CA" sz="2800" smtClean="0"/>
          </a:p>
        </p:txBody>
      </p:sp>
      <p:pic>
        <p:nvPicPr>
          <p:cNvPr id="28675" name="Picture 3" descr="Lonestar Pipeline rehab - primer D - Densopol 60"/>
          <p:cNvPicPr>
            <a:picLocks noChangeAspect="1" noChangeArrowheads="1"/>
          </p:cNvPicPr>
          <p:nvPr/>
        </p:nvPicPr>
        <p:blipFill>
          <a:blip r:embed="rId3" cstate="print"/>
          <a:srcRect l="19400" t="3218" r="17403" b="62192"/>
          <a:stretch>
            <a:fillRect/>
          </a:stretch>
        </p:blipFill>
        <p:spPr bwMode="auto">
          <a:xfrm>
            <a:off x="1371600" y="685800"/>
            <a:ext cx="64770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5029200"/>
            <a:ext cx="5562600" cy="1600200"/>
          </a:xfrm>
          <a:effectLst>
            <a:outerShdw dist="25399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800" smtClean="0">
                <a:latin typeface="Arial Black" pitchFamily="34" charset="0"/>
              </a:rPr>
              <a:t>Hot-Applied BitumenTape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80 mil hot applied tape, excellent in cold temperatures and where extra hardness is required.</a:t>
            </a:r>
          </a:p>
        </p:txBody>
      </p:sp>
      <p:pic>
        <p:nvPicPr>
          <p:cNvPr id="32771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990600"/>
            <a:ext cx="4879975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densotherm"/>
          <p:cNvPicPr>
            <a:picLocks noChangeAspect="1" noChangeArrowheads="1"/>
          </p:cNvPicPr>
          <p:nvPr/>
        </p:nvPicPr>
        <p:blipFill>
          <a:blip r:embed="rId4" cstate="print"/>
          <a:srcRect l="4166" r="14583"/>
          <a:stretch>
            <a:fillRect/>
          </a:stretch>
        </p:blipFill>
        <p:spPr bwMode="auto">
          <a:xfrm>
            <a:off x="457200" y="533400"/>
            <a:ext cx="373380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276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300" name="Picture 5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4419600"/>
            <a:ext cx="3733800" cy="21336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smtClean="0">
                <a:latin typeface="Arial Black" pitchFamily="34" charset="0"/>
              </a:rPr>
              <a:t>60 mil cold-applied tape</a:t>
            </a:r>
            <a:r>
              <a:rPr lang="en-US" sz="2800" smtClean="0"/>
              <a:t> used to repair and rehab existing pipeline.</a:t>
            </a:r>
            <a:endParaRPr lang="en-CA" sz="2800" smtClean="0"/>
          </a:p>
        </p:txBody>
      </p:sp>
      <p:pic>
        <p:nvPicPr>
          <p:cNvPr id="29699" name="Picture 3" descr="TransCanada Pipeline - Densopol 60"/>
          <p:cNvPicPr>
            <a:picLocks noChangeAspect="1" noChangeArrowheads="1"/>
          </p:cNvPicPr>
          <p:nvPr/>
        </p:nvPicPr>
        <p:blipFill>
          <a:blip r:embed="rId3" cstate="print"/>
          <a:srcRect l="27408" t="1662" r="13821" b="62476"/>
          <a:stretch>
            <a:fillRect/>
          </a:stretch>
        </p:blipFill>
        <p:spPr bwMode="auto">
          <a:xfrm>
            <a:off x="3657600" y="457200"/>
            <a:ext cx="49530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TransCanada Pipeline - Densopol 60"/>
          <p:cNvPicPr>
            <a:picLocks noChangeAspect="1" noChangeArrowheads="1"/>
          </p:cNvPicPr>
          <p:nvPr/>
        </p:nvPicPr>
        <p:blipFill>
          <a:blip r:embed="rId3" cstate="print"/>
          <a:srcRect l="27408" t="58182" r="9300" b="7741"/>
          <a:stretch>
            <a:fillRect/>
          </a:stretch>
        </p:blipFill>
        <p:spPr bwMode="auto">
          <a:xfrm>
            <a:off x="457200" y="3429000"/>
            <a:ext cx="3657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105400"/>
            <a:ext cx="7391400" cy="17526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smtClean="0">
                <a:latin typeface="Arial Black" pitchFamily="34" charset="0"/>
              </a:rPr>
              <a:t>Surface Preparation</a:t>
            </a:r>
            <a:r>
              <a:rPr lang="en-US" sz="2800" smtClean="0"/>
              <a:t> </a:t>
            </a:r>
            <a:br>
              <a:rPr lang="en-US" sz="2800" smtClean="0"/>
            </a:br>
            <a:r>
              <a:rPr lang="en-US" sz="2800" smtClean="0"/>
              <a:t>Grit blasted to SSPC SP-10 or NACE 2.</a:t>
            </a:r>
            <a:endParaRPr lang="en-CA" sz="2800" smtClean="0"/>
          </a:p>
        </p:txBody>
      </p:sp>
      <p:pic>
        <p:nvPicPr>
          <p:cNvPr id="33795" name="Picture 3" descr="Protal 7000 mixing and surface preparation"/>
          <p:cNvPicPr>
            <a:picLocks noChangeAspect="1" noChangeArrowheads="1"/>
          </p:cNvPicPr>
          <p:nvPr/>
        </p:nvPicPr>
        <p:blipFill>
          <a:blip r:embed="rId3" cstate="print"/>
          <a:srcRect l="6563" t="2327" r="28265" b="63554"/>
          <a:stretch>
            <a:fillRect/>
          </a:stretch>
        </p:blipFill>
        <p:spPr bwMode="auto">
          <a:xfrm>
            <a:off x="457200" y="457200"/>
            <a:ext cx="51816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Fittings hand coated with Protal 7000"/>
          <p:cNvPicPr>
            <a:picLocks noChangeAspect="1" noChangeArrowheads="1"/>
          </p:cNvPicPr>
          <p:nvPr/>
        </p:nvPicPr>
        <p:blipFill>
          <a:blip r:embed="rId4" cstate="print"/>
          <a:srcRect l="15450" t="1570" r="17404" b="63602"/>
          <a:stretch>
            <a:fillRect/>
          </a:stretch>
        </p:blipFill>
        <p:spPr bwMode="auto">
          <a:xfrm>
            <a:off x="4191000" y="2286000"/>
            <a:ext cx="4572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4648200"/>
            <a:ext cx="3657600" cy="1676400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smtClean="0">
                <a:latin typeface="Arial Black" pitchFamily="34" charset="0"/>
              </a:rPr>
              <a:t>High Build 100% Solids Liquid Epoxy Coating</a:t>
            </a:r>
            <a:r>
              <a:rPr lang="en-US" sz="2800" smtClean="0"/>
              <a:t>  </a:t>
            </a:r>
            <a:br>
              <a:rPr lang="en-US" sz="2800" smtClean="0"/>
            </a:br>
            <a:r>
              <a:rPr lang="en-US" sz="2800" smtClean="0"/>
              <a:t>Applied to girth weld at 25 - 30 mils.</a:t>
            </a:r>
          </a:p>
        </p:txBody>
      </p:sp>
      <p:pic>
        <p:nvPicPr>
          <p:cNvPr id="36867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42988"/>
            <a:ext cx="42672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57200"/>
            <a:ext cx="36877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953000"/>
            <a:ext cx="5943600" cy="13716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smtClean="0">
                <a:latin typeface="Arial Black" pitchFamily="34" charset="0"/>
              </a:rPr>
              <a:t>100% Solids Liquid Coating in Repair Cartridge Form</a:t>
            </a:r>
            <a:br>
              <a:rPr lang="en-US" sz="2800" smtClean="0">
                <a:latin typeface="Arial Black" pitchFamily="34" charset="0"/>
              </a:rPr>
            </a:br>
            <a:r>
              <a:rPr lang="en-US" sz="2800" smtClean="0"/>
              <a:t>Repairs to FBE, cadwelds, etc. </a:t>
            </a:r>
          </a:p>
        </p:txBody>
      </p:sp>
      <p:pic>
        <p:nvPicPr>
          <p:cNvPr id="39939" name="Picture 3" descr="RepairCartridge"/>
          <p:cNvPicPr>
            <a:picLocks noChangeAspect="1" noChangeArrowheads="1"/>
          </p:cNvPicPr>
          <p:nvPr/>
        </p:nvPicPr>
        <p:blipFill>
          <a:blip r:embed="rId3" cstate="print"/>
          <a:srcRect l="21004" r="25258"/>
          <a:stretch>
            <a:fillRect/>
          </a:stretch>
        </p:blipFill>
        <p:spPr bwMode="auto">
          <a:xfrm>
            <a:off x="334963" y="838200"/>
            <a:ext cx="28940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RepairCartridge"/>
          <p:cNvPicPr>
            <a:picLocks noChangeAspect="1" noChangeArrowheads="1"/>
          </p:cNvPicPr>
          <p:nvPr/>
        </p:nvPicPr>
        <p:blipFill>
          <a:blip r:embed="rId4" cstate="print"/>
          <a:srcRect l="11105" t="951" r="31837"/>
          <a:stretch>
            <a:fillRect/>
          </a:stretch>
        </p:blipFill>
        <p:spPr bwMode="auto">
          <a:xfrm>
            <a:off x="3459163" y="838200"/>
            <a:ext cx="2514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RepairCartridge"/>
          <p:cNvPicPr>
            <a:picLocks noChangeAspect="1" noChangeArrowheads="1"/>
          </p:cNvPicPr>
          <p:nvPr/>
        </p:nvPicPr>
        <p:blipFill>
          <a:blip r:embed="rId5" cstate="print"/>
          <a:srcRect l="11595" t="2768" r="26248" b="-2411"/>
          <a:stretch>
            <a:fillRect/>
          </a:stretch>
        </p:blipFill>
        <p:spPr bwMode="auto">
          <a:xfrm>
            <a:off x="6202363" y="838200"/>
            <a:ext cx="26177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Owner\Desktop\Powerpoint Pictures\100_FUJI\DSCF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Owner\Desktop\Powerpoint Pictures\100_FUJI\DSCF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TYPES OF FIELD COATINGS</a:t>
            </a:r>
            <a:endParaRPr lang="en-US" sz="3200" dirty="0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Polyethylene/Butyl Cold-Applied Tape, Coal-Tar/Bitumen Tape and </a:t>
            </a:r>
            <a:r>
              <a:rPr lang="en-US" sz="2800" dirty="0"/>
              <a:t>Liquid </a:t>
            </a:r>
            <a:r>
              <a:rPr lang="en-US" sz="2800" dirty="0" smtClean="0"/>
              <a:t>Mastic</a:t>
            </a:r>
            <a:endParaRPr lang="en-US" sz="2800" dirty="0"/>
          </a:p>
          <a:p>
            <a:r>
              <a:rPr lang="en-US" sz="2800" dirty="0"/>
              <a:t>Petrolatum/Wax Type Coatings w/ appropriate </a:t>
            </a:r>
            <a:r>
              <a:rPr lang="en-US" sz="2800" dirty="0" smtClean="0"/>
              <a:t>outer wraps</a:t>
            </a:r>
            <a:endParaRPr lang="en-US" sz="2800" dirty="0"/>
          </a:p>
          <a:p>
            <a:r>
              <a:rPr lang="en-US" sz="2800" dirty="0" smtClean="0"/>
              <a:t>Liquid Two-Part </a:t>
            </a:r>
            <a:r>
              <a:rPr lang="en-US" sz="2800" dirty="0"/>
              <a:t>Epoxy (100% Solids)- Plural Component Spray and </a:t>
            </a:r>
            <a:r>
              <a:rPr lang="en-US" sz="2800" dirty="0" smtClean="0"/>
              <a:t>Brush-Applied Kits</a:t>
            </a:r>
            <a:endParaRPr lang="en-US" sz="2800" dirty="0"/>
          </a:p>
          <a:p>
            <a:r>
              <a:rPr lang="en-US" sz="2800" dirty="0"/>
              <a:t>Coal-Tar Epoxies </a:t>
            </a:r>
          </a:p>
          <a:p>
            <a:r>
              <a:rPr lang="en-US" sz="2800" dirty="0"/>
              <a:t>Powder Type Fusion-Bond Epoxy (Flocking in the Field)</a:t>
            </a:r>
          </a:p>
          <a:p>
            <a:r>
              <a:rPr lang="en-US" sz="2800" dirty="0"/>
              <a:t>Heat-Shrink Sleeves (Tubular+ Split-Sleeve)</a:t>
            </a:r>
          </a:p>
          <a:p>
            <a:pPr>
              <a:buFontTx/>
              <a:buNone/>
            </a:pP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Owner\Desktop\Powerpoint Pictures\100_FUJI\DSCF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5486400"/>
            <a:ext cx="5486400" cy="1143000"/>
          </a:xfrm>
          <a:effectLst>
            <a:outerShdw dist="25399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800" smtClean="0">
                <a:latin typeface="Arial Black" pitchFamily="34" charset="0"/>
              </a:rPr>
              <a:t>100% Solids Liquid Spray-Applied Epoxy Coating -</a:t>
            </a:r>
            <a:r>
              <a:rPr lang="en-US" sz="2800" smtClean="0"/>
              <a:t> Applied with a plural component unit with 3:1 spray equipment.</a:t>
            </a:r>
          </a:p>
        </p:txBody>
      </p:sp>
      <p:pic>
        <p:nvPicPr>
          <p:cNvPr id="44035" name="Picture 3" descr="7200 spray"/>
          <p:cNvPicPr>
            <a:picLocks noChangeAspect="1" noChangeArrowheads="1"/>
          </p:cNvPicPr>
          <p:nvPr/>
        </p:nvPicPr>
        <p:blipFill>
          <a:blip r:embed="rId3" cstate="print"/>
          <a:srcRect t="1375" b="9253"/>
          <a:stretch>
            <a:fillRect/>
          </a:stretch>
        </p:blipFill>
        <p:spPr bwMode="auto">
          <a:xfrm>
            <a:off x="838200" y="2286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153400" cy="12192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smtClean="0">
                <a:latin typeface="Arial Black" pitchFamily="34" charset="0"/>
              </a:rPr>
              <a:t>100% Solids Liquid Epoxy Coating -</a:t>
            </a:r>
            <a:r>
              <a:rPr lang="en-US" sz="2800" smtClean="0"/>
              <a:t> Bell hole rehab - before and after.</a:t>
            </a:r>
          </a:p>
        </p:txBody>
      </p:sp>
      <p:pic>
        <p:nvPicPr>
          <p:cNvPr id="43011" name="Picture 3" descr="7200 before"/>
          <p:cNvPicPr>
            <a:picLocks noChangeAspect="1" noChangeArrowheads="1"/>
          </p:cNvPicPr>
          <p:nvPr/>
        </p:nvPicPr>
        <p:blipFill>
          <a:blip r:embed="rId3" cstate="print"/>
          <a:srcRect t="12280"/>
          <a:stretch>
            <a:fillRect/>
          </a:stretch>
        </p:blipFill>
        <p:spPr bwMode="auto">
          <a:xfrm>
            <a:off x="762000" y="1435100"/>
            <a:ext cx="36480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7200 after"/>
          <p:cNvPicPr>
            <a:picLocks noChangeAspect="1" noChangeArrowheads="1"/>
          </p:cNvPicPr>
          <p:nvPr/>
        </p:nvPicPr>
        <p:blipFill>
          <a:blip r:embed="rId4" cstate="print"/>
          <a:srcRect b="15608"/>
          <a:stretch>
            <a:fillRect/>
          </a:stretch>
        </p:blipFill>
        <p:spPr bwMode="auto">
          <a:xfrm>
            <a:off x="4953000" y="1435100"/>
            <a:ext cx="36560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Owner\Desktop\Powerpoint Pictures\100_FUJI\DSCF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Owner\Desktop\Powerpoint Pictures\100_FUJI\DSCF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Owner\Desktop\Powerpoint Pictures\100_FUJI\DSCF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Owner\Desktop\Powerpoint Pictures\100_FUJI\DSCF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204">
            <a:off x="381000" y="3175"/>
            <a:ext cx="8609013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52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0080">
            <a:off x="0" y="533400"/>
            <a:ext cx="8662988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Coating Selection Based On Field Conditions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Type of Conditions:  New Construction vs. Maintenance of  Operating/ In-Service Lines (Sweaty Pipe, Cold Pipe/Temps., Discharge Lines, etc.)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Degrees of Surface Preparation, SP #1,2,3, SP#6, SP#9,10 (NACE 2)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Atmospheric Conditions During Product Application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Type of New Install (Directional Bore vs. Direct Burial)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Experience of Field Coating Crews with product (Pipeline Contractor vs. Company Crews)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Supporting Data and Historical Experience With the Use of a Particular Coating System (pig-runs, surveys, DCVG, direct assessment techniques, etc.)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Westend townborder station Regulator primed by M&amp;R te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2286000" cy="835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/>
            </a:pPr>
            <a:r>
              <a:rPr kumimoji="1" 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Settings cleaned and ready for coating application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1371600" y="1219200"/>
            <a:ext cx="8382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2057400" y="1143000"/>
            <a:ext cx="35814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nimBg="1" autoUpdateAnimBg="0"/>
      <p:bldP spid="94212" grpId="0" animBg="1"/>
      <p:bldP spid="942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est end townborder station - regulator set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3048000" cy="17160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/>
            </a:pPr>
            <a:r>
              <a:rPr kumimoji="1" 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First  application of Epoxy Coating and Enamel Paint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/>
            </a:pPr>
            <a:r>
              <a:rPr kumimoji="1" 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All regulator bodies and bolts coated with enamel 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Westend townborder station - two runs coated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372600" cy="703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533400" y="2971800"/>
            <a:ext cx="2590800" cy="835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/>
            </a:pPr>
            <a:r>
              <a:rPr kumimoji="1" 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 moveable parts coated with enamel paints</a:t>
            </a:r>
          </a:p>
        </p:txBody>
      </p:sp>
      <p:sp>
        <p:nvSpPr>
          <p:cNvPr id="98308" name="Line 4"/>
          <p:cNvSpPr>
            <a:spLocks noChangeShapeType="1"/>
          </p:cNvSpPr>
          <p:nvPr/>
        </p:nvSpPr>
        <p:spPr bwMode="auto">
          <a:xfrm>
            <a:off x="3200400" y="3200400"/>
            <a:ext cx="304800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V="1">
            <a:off x="3200400" y="2590800"/>
            <a:ext cx="449580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 autoUpdateAnimBg="0"/>
      <p:bldP spid="98308" grpId="0" animBg="1"/>
      <p:bldP spid="9830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VC-00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9875" name="Picture 3" descr="MVC-005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9144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Maintenance on Settings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2895600" y="5105400"/>
            <a:ext cx="4191000" cy="762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Damaged area</a:t>
            </a:r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 flipH="1" flipV="1">
            <a:off x="4572000" y="3124200"/>
            <a:ext cx="1981200" cy="1828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utoUpdateAnimBg="0"/>
      <p:bldP spid="112644" grpId="0" autoUpdateAnimBg="0"/>
      <p:bldP spid="112645" grpId="0" animBg="1" autoUpdateAnimBg="0"/>
      <p:bldP spid="11264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0899" name="Picture 3" descr="MVC-006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8382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Maintenance on Settings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6477000" y="4495800"/>
            <a:ext cx="2667000" cy="18002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Use a piece of Cardboard  for mixing procedure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 autoUpdateAnimBg="0"/>
      <p:bldP spid="11366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23" name="Picture 3" descr="MVC-00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Maintenance on Settings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5257800" y="4416425"/>
            <a:ext cx="3886200" cy="24415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Smallest Tube contains the hardener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The larger Tube contains the Epoxy Resin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 flipH="1" flipV="1">
            <a:off x="2971800" y="4800600"/>
            <a:ext cx="22860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H="1" flipV="1">
            <a:off x="3810000" y="3810000"/>
            <a:ext cx="14478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33400" y="1676400"/>
            <a:ext cx="3352800" cy="5191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3 to 1 ratio</a:t>
            </a:r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>
            <a:off x="3962400" y="1981200"/>
            <a:ext cx="33528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228600" y="2590800"/>
            <a:ext cx="2743200" cy="13731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Clean tip after each use to prevent clogging</a:t>
            </a:r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>
            <a:off x="3124200" y="3276600"/>
            <a:ext cx="13716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 autoUpdateAnimBg="0"/>
      <p:bldP spid="114693" grpId="0" animBg="1" autoUpdateAnimBg="0"/>
      <p:bldP spid="114694" grpId="0" animBg="1"/>
      <p:bldP spid="114695" grpId="0" animBg="1"/>
      <p:bldP spid="114696" grpId="0" animBg="1" autoUpdateAnimBg="0"/>
      <p:bldP spid="114697" grpId="0" animBg="1"/>
      <p:bldP spid="114698" grpId="0" animBg="1" autoUpdateAnimBg="0"/>
      <p:bldP spid="11469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2947" name="Picture 3" descr="MVC-008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Maintenance on Settings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5105400" y="5257800"/>
            <a:ext cx="3733800" cy="9461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Mix until a solid color is obtained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autoUpdateAnimBg="0"/>
      <p:bldP spid="115717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1" name="Picture 3" descr="MVC-01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914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Maintenance on Settings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52400" y="5697538"/>
            <a:ext cx="6934200" cy="116046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Surface preparation – hand tool cleaning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Apply Epoxy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 autoUpdateAnimBg="0"/>
      <p:bldP spid="116741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MVC-005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 descr="MVC-005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5105400" y="609600"/>
            <a:ext cx="3124200" cy="5191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Before </a:t>
            </a:r>
          </a:p>
        </p:txBody>
      </p:sp>
      <p:sp>
        <p:nvSpPr>
          <p:cNvPr id="118789" name="Line 5"/>
          <p:cNvSpPr>
            <a:spLocks noChangeShapeType="1"/>
          </p:cNvSpPr>
          <p:nvPr/>
        </p:nvSpPr>
        <p:spPr bwMode="auto">
          <a:xfrm flipH="1">
            <a:off x="2438400" y="838200"/>
            <a:ext cx="25908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5105400" y="4267200"/>
            <a:ext cx="3124200" cy="5191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After </a:t>
            </a:r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 flipH="1">
            <a:off x="2819400" y="4572000"/>
            <a:ext cx="22098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animBg="1" autoUpdateAnimBg="0"/>
      <p:bldP spid="118789" grpId="0" animBg="1"/>
      <p:bldP spid="118790" grpId="0" animBg="1" autoUpdateAnimBg="0"/>
      <p:bldP spid="1187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876800"/>
            <a:ext cx="6858000" cy="1524000"/>
          </a:xfrm>
          <a:noFill/>
        </p:spPr>
        <p:txBody>
          <a:bodyPr/>
          <a:lstStyle/>
          <a:p>
            <a:pPr algn="l" eaLnBrk="1" hangingPunct="1"/>
            <a:r>
              <a:rPr lang="en-US" sz="2800" smtClean="0"/>
              <a:t>Tools required for petrolatum/ wax tape application and surface preparation.</a:t>
            </a:r>
            <a:endParaRPr lang="en-US" sz="2800" b="1" smtClean="0"/>
          </a:p>
        </p:txBody>
      </p:sp>
      <p:pic>
        <p:nvPicPr>
          <p:cNvPr id="10243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 r="5455" b="529"/>
          <a:stretch>
            <a:fillRect/>
          </a:stretch>
        </p:blipFill>
        <p:spPr bwMode="auto">
          <a:xfrm>
            <a:off x="381000" y="465138"/>
            <a:ext cx="4187825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 r="2742" b="1550"/>
          <a:stretch>
            <a:fillRect/>
          </a:stretch>
        </p:blipFill>
        <p:spPr bwMode="auto">
          <a:xfrm>
            <a:off x="4800600" y="1600200"/>
            <a:ext cx="39624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isl 4-00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 descr="disk 4-00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 descr="disk 4-006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disk 4-005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3505200" y="533400"/>
            <a:ext cx="281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Apply Void Filler</a:t>
            </a:r>
          </a:p>
        </p:txBody>
      </p:sp>
      <p:sp>
        <p:nvSpPr>
          <p:cNvPr id="110599" name="Line 7"/>
          <p:cNvSpPr>
            <a:spLocks noChangeShapeType="1"/>
          </p:cNvSpPr>
          <p:nvPr/>
        </p:nvSpPr>
        <p:spPr bwMode="auto">
          <a:xfrm flipH="1">
            <a:off x="1752600" y="1676400"/>
            <a:ext cx="20574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0600" name="Line 8"/>
          <p:cNvSpPr>
            <a:spLocks noChangeShapeType="1"/>
          </p:cNvSpPr>
          <p:nvPr/>
        </p:nvSpPr>
        <p:spPr bwMode="auto">
          <a:xfrm flipH="1">
            <a:off x="3200400" y="1752600"/>
            <a:ext cx="1219200" cy="27432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>
            <a:off x="4724400" y="1828800"/>
            <a:ext cx="2362200" cy="27432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4953000" y="1752600"/>
            <a:ext cx="990600" cy="3810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autoUpdateAnimBg="0"/>
      <p:bldP spid="110599" grpId="0" animBg="1"/>
      <p:bldP spid="110600" grpId="0" animBg="1"/>
      <p:bldP spid="110601" grpId="0" animBg="1"/>
      <p:bldP spid="11060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Slide" r:id="rId3" imgW="4522680" imgH="3390840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VC-00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MVC-00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609600" y="3200400"/>
            <a:ext cx="2362200" cy="1825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/>
            </a:pPr>
            <a:r>
              <a:rPr kumimoji="1" 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Profile Mastic is applied around the bolts, crevice and crack areas to block moisture or water from entering.</a:t>
            </a: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flipV="1">
            <a:off x="3048000" y="3276600"/>
            <a:ext cx="2209800" cy="609600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990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Valves and Flanges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animBg="1" autoUpdateAnimBg="0"/>
      <p:bldP spid="101381" grpId="0" animBg="1"/>
      <p:bldP spid="10138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VC-00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600200" y="4114800"/>
            <a:ext cx="2667000" cy="835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/>
            </a:pPr>
            <a:r>
              <a:rPr kumimoji="1" lang="en-US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petrolatum wax tape is used over the profile mastic.</a:t>
            </a:r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 flipV="1">
            <a:off x="3276600" y="2590800"/>
            <a:ext cx="15240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990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Valves and Flanges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nimBg="1" autoUpdateAnimBg="0"/>
      <p:bldP spid="105476" grpId="0" animBg="1"/>
      <p:bldP spid="105477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990600" y="2286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valve side view of being exposed to the outside atmosphere.</a:t>
            </a:r>
          </a:p>
        </p:txBody>
      </p:sp>
      <p:pic>
        <p:nvPicPr>
          <p:cNvPr id="75779" name="Picture 3" descr="MVC-003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46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990600" y="1524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Side view of the valve after blasting corrosive and coating disbondment areas.</a:t>
            </a:r>
          </a:p>
        </p:txBody>
      </p:sp>
      <p:pic>
        <p:nvPicPr>
          <p:cNvPr id="76803" name="Picture 3" descr="MVC-005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39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valve at a side view, finished.</a:t>
            </a:r>
          </a:p>
        </p:txBody>
      </p:sp>
      <p:pic>
        <p:nvPicPr>
          <p:cNvPr id="77827" name="Picture 3" descr="MVC-003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69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3962400"/>
            <a:ext cx="3276600" cy="2133600"/>
          </a:xfrm>
          <a:noFill/>
        </p:spPr>
        <p:txBody>
          <a:bodyPr/>
          <a:lstStyle/>
          <a:p>
            <a:pPr algn="l" eaLnBrk="1" hangingPunct="1"/>
            <a:r>
              <a:rPr lang="en-US" sz="2800" smtClean="0"/>
              <a:t>Thin layer of paste primer applied to surface.</a:t>
            </a:r>
            <a:endParaRPr lang="en-CA" sz="3200" b="1" smtClean="0"/>
          </a:p>
        </p:txBody>
      </p:sp>
      <p:pic>
        <p:nvPicPr>
          <p:cNvPr id="11267" name="Picture 3" descr="Denso paste application"/>
          <p:cNvPicPr>
            <a:picLocks noChangeAspect="1" noChangeArrowheads="1"/>
          </p:cNvPicPr>
          <p:nvPr/>
        </p:nvPicPr>
        <p:blipFill>
          <a:blip r:embed="rId3" cstate="print"/>
          <a:srcRect l="16454" t="525" r="20454" b="71964"/>
          <a:stretch>
            <a:fillRect/>
          </a:stretch>
        </p:blipFill>
        <p:spPr bwMode="auto">
          <a:xfrm>
            <a:off x="304800" y="1600200"/>
            <a:ext cx="34290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Denso paste application"/>
          <p:cNvPicPr>
            <a:picLocks noChangeAspect="1" noChangeArrowheads="1"/>
          </p:cNvPicPr>
          <p:nvPr/>
        </p:nvPicPr>
        <p:blipFill>
          <a:blip r:embed="rId3" cstate="print"/>
          <a:srcRect l="5682" t="34558" r="42046" b="43498"/>
          <a:stretch>
            <a:fillRect/>
          </a:stretch>
        </p:blipFill>
        <p:spPr bwMode="auto">
          <a:xfrm>
            <a:off x="990600" y="3962400"/>
            <a:ext cx="41910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Denso paste application"/>
          <p:cNvPicPr>
            <a:picLocks noChangeAspect="1" noChangeArrowheads="1"/>
          </p:cNvPicPr>
          <p:nvPr/>
        </p:nvPicPr>
        <p:blipFill>
          <a:blip r:embed="rId3" cstate="print"/>
          <a:srcRect l="6818" t="61768" r="19318" b="4097"/>
          <a:stretch>
            <a:fillRect/>
          </a:stretch>
        </p:blipFill>
        <p:spPr bwMode="auto">
          <a:xfrm>
            <a:off x="3962400" y="506413"/>
            <a:ext cx="48768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4876800"/>
            <a:ext cx="3581400" cy="1600200"/>
          </a:xfrm>
          <a:noFill/>
        </p:spPr>
        <p:txBody>
          <a:bodyPr/>
          <a:lstStyle/>
          <a:p>
            <a:pPr algn="l" eaLnBrk="1" hangingPunct="1"/>
            <a:r>
              <a:rPr lang="en-US" sz="2800" smtClean="0"/>
              <a:t>Profiling Mastic used for irregular profiles.</a:t>
            </a:r>
            <a:endParaRPr lang="en-CA" sz="2800" b="1" smtClean="0"/>
          </a:p>
        </p:txBody>
      </p:sp>
      <p:pic>
        <p:nvPicPr>
          <p:cNvPr id="12291" name="Picture 3" descr="Mastic irregular profiles"/>
          <p:cNvPicPr>
            <a:picLocks noChangeAspect="1" noChangeArrowheads="1"/>
          </p:cNvPicPr>
          <p:nvPr/>
        </p:nvPicPr>
        <p:blipFill>
          <a:blip r:embed="rId3" cstate="print"/>
          <a:srcRect l="2570" t="2328" r="57378" b="59651"/>
          <a:stretch>
            <a:fillRect/>
          </a:stretch>
        </p:blipFill>
        <p:spPr bwMode="auto">
          <a:xfrm>
            <a:off x="508000" y="609600"/>
            <a:ext cx="43735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Mastic irregular profiles"/>
          <p:cNvPicPr>
            <a:picLocks noChangeAspect="1" noChangeArrowheads="1"/>
          </p:cNvPicPr>
          <p:nvPr/>
        </p:nvPicPr>
        <p:blipFill>
          <a:blip r:embed="rId3" cstate="print"/>
          <a:srcRect l="56325" t="13191" r="713" b="44131"/>
          <a:stretch>
            <a:fillRect/>
          </a:stretch>
        </p:blipFill>
        <p:spPr bwMode="auto">
          <a:xfrm>
            <a:off x="5334000" y="609600"/>
            <a:ext cx="304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289800" y="51943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latin typeface="Times New Roman" pitchFamily="18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8694738" y="52768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 b="1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4953000"/>
            <a:ext cx="4267200" cy="1600200"/>
          </a:xfrm>
          <a:effectLst>
            <a:outerShdw dist="25399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dirty="0" smtClean="0"/>
              <a:t>Protection of vault piping with petrolatum/ wax tape system.</a:t>
            </a:r>
            <a:endParaRPr lang="en-US" sz="3200" dirty="0" smtClean="0"/>
          </a:p>
        </p:txBody>
      </p:sp>
      <p:pic>
        <p:nvPicPr>
          <p:cNvPr id="15363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33670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219200"/>
            <a:ext cx="4495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2" name="Picture 4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448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598</Words>
  <Application>Microsoft Office PowerPoint</Application>
  <PresentationFormat>On-screen Show (4:3)</PresentationFormat>
  <Paragraphs>96</Paragraphs>
  <Slides>56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Slide</vt:lpstr>
      <vt:lpstr>Pipeline Coating Selection Based On Application</vt:lpstr>
      <vt:lpstr>QUALITIES OF A PIPELINE COATING</vt:lpstr>
      <vt:lpstr>TYPES OF FIELD COATINGS</vt:lpstr>
      <vt:lpstr>Coating Selection Based On Field Conditions</vt:lpstr>
      <vt:lpstr>Tools required for petrolatum/ wax tape application and surface preparation.</vt:lpstr>
      <vt:lpstr>Thin layer of paste primer applied to surface.</vt:lpstr>
      <vt:lpstr>Profiling Mastic used for irregular profiles.</vt:lpstr>
      <vt:lpstr>Protection of vault piping with petrolatum/ wax tape system.</vt:lpstr>
      <vt:lpstr>Slide 9</vt:lpstr>
      <vt:lpstr>Slide 10</vt:lpstr>
      <vt:lpstr>Cold-applied petrolatum/wax tape applied to above-ground river crossing.</vt:lpstr>
      <vt:lpstr>Petrolatum/wax tape system applied to cooling tower piping, valves, flanges, etc. </vt:lpstr>
      <vt:lpstr>Slide 13</vt:lpstr>
      <vt:lpstr>Remove roll from hermetically sealed foil pouch.</vt:lpstr>
      <vt:lpstr>Wind line area protected with petrolatum tape and a glass outerwrap.</vt:lpstr>
      <vt:lpstr>Slide 16</vt:lpstr>
      <vt:lpstr>Grey wax/petrolatum tape -  Applied on a pipeline span  </vt:lpstr>
      <vt:lpstr>Slide 18</vt:lpstr>
      <vt:lpstr>Slide 19</vt:lpstr>
      <vt:lpstr>Primer being applied with a roller.</vt:lpstr>
      <vt:lpstr>Hot-Applied BitumenTape 80 mil hot applied tape, excellent in cold temperatures and where extra hardness is required.</vt:lpstr>
      <vt:lpstr>Slide 22</vt:lpstr>
      <vt:lpstr>Slide 23</vt:lpstr>
      <vt:lpstr>60 mil cold-applied tape used to repair and rehab existing pipeline.</vt:lpstr>
      <vt:lpstr>Surface Preparation  Grit blasted to SSPC SP-10 or NACE 2.</vt:lpstr>
      <vt:lpstr>High Build 100% Solids Liquid Epoxy Coating   Applied to girth weld at 25 - 30 mils.</vt:lpstr>
      <vt:lpstr>100% Solids Liquid Coating in Repair Cartridge Form Repairs to FBE, cadwelds, etc. </vt:lpstr>
      <vt:lpstr>Slide 28</vt:lpstr>
      <vt:lpstr>Slide 29</vt:lpstr>
      <vt:lpstr>Slide 30</vt:lpstr>
      <vt:lpstr>100% Solids Liquid Spray-Applied Epoxy Coating - Applied with a plural component unit with 3:1 spray equipment.</vt:lpstr>
      <vt:lpstr>100% Solids Liquid Epoxy Coating - Bell hole rehab - before and after.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Pipeline Coating Selection Based On Application</dc:title>
  <dc:creator>Owner</dc:creator>
  <cp:lastModifiedBy>Owner</cp:lastModifiedBy>
  <cp:revision>19</cp:revision>
  <dcterms:created xsi:type="dcterms:W3CDTF">2009-09-16T06:54:07Z</dcterms:created>
  <dcterms:modified xsi:type="dcterms:W3CDTF">2009-10-04T07:37:59Z</dcterms:modified>
</cp:coreProperties>
</file>