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72"/>
  </p:notesMasterIdLst>
  <p:handoutMasterIdLst>
    <p:handoutMasterId r:id="rId73"/>
  </p:handoutMasterIdLst>
  <p:sldIdLst>
    <p:sldId id="1302" r:id="rId2"/>
    <p:sldId id="1491" r:id="rId3"/>
    <p:sldId id="1497" r:id="rId4"/>
    <p:sldId id="1498" r:id="rId5"/>
    <p:sldId id="1428" r:id="rId6"/>
    <p:sldId id="1429" r:id="rId7"/>
    <p:sldId id="1459" r:id="rId8"/>
    <p:sldId id="1460" r:id="rId9"/>
    <p:sldId id="1430" r:id="rId10"/>
    <p:sldId id="1431" r:id="rId11"/>
    <p:sldId id="1432" r:id="rId12"/>
    <p:sldId id="1496" r:id="rId13"/>
    <p:sldId id="1457" r:id="rId14"/>
    <p:sldId id="1434" r:id="rId15"/>
    <p:sldId id="1435" r:id="rId16"/>
    <p:sldId id="1436" r:id="rId17"/>
    <p:sldId id="1437" r:id="rId18"/>
    <p:sldId id="1475" r:id="rId19"/>
    <p:sldId id="1476" r:id="rId20"/>
    <p:sldId id="1477" r:id="rId21"/>
    <p:sldId id="1479" r:id="rId22"/>
    <p:sldId id="1472" r:id="rId23"/>
    <p:sldId id="1473" r:id="rId24"/>
    <p:sldId id="1481" r:id="rId25"/>
    <p:sldId id="1474" r:id="rId26"/>
    <p:sldId id="1332" r:id="rId27"/>
    <p:sldId id="1348" r:id="rId28"/>
    <p:sldId id="1499" r:id="rId29"/>
    <p:sldId id="1067" r:id="rId30"/>
    <p:sldId id="1068" r:id="rId31"/>
    <p:sldId id="1069" r:id="rId32"/>
    <p:sldId id="1293" r:id="rId33"/>
    <p:sldId id="1492" r:id="rId34"/>
    <p:sldId id="1493" r:id="rId35"/>
    <p:sldId id="1494" r:id="rId36"/>
    <p:sldId id="1495" r:id="rId37"/>
    <p:sldId id="893" r:id="rId38"/>
    <p:sldId id="1346" r:id="rId39"/>
    <p:sldId id="1347" r:id="rId40"/>
    <p:sldId id="1186" r:id="rId41"/>
    <p:sldId id="1144" r:id="rId42"/>
    <p:sldId id="1190" r:id="rId43"/>
    <p:sldId id="1187" r:id="rId44"/>
    <p:sldId id="1193" r:id="rId45"/>
    <p:sldId id="1188" r:id="rId46"/>
    <p:sldId id="1191" r:id="rId47"/>
    <p:sldId id="1212" r:id="rId48"/>
    <p:sldId id="985" r:id="rId49"/>
    <p:sldId id="1145" r:id="rId50"/>
    <p:sldId id="972" r:id="rId51"/>
    <p:sldId id="1401" r:id="rId52"/>
    <p:sldId id="969" r:id="rId53"/>
    <p:sldId id="983" r:id="rId54"/>
    <p:sldId id="1336" r:id="rId55"/>
    <p:sldId id="1337" r:id="rId56"/>
    <p:sldId id="988" r:id="rId57"/>
    <p:sldId id="989" r:id="rId58"/>
    <p:sldId id="990" r:id="rId59"/>
    <p:sldId id="992" r:id="rId60"/>
    <p:sldId id="993" r:id="rId61"/>
    <p:sldId id="994" r:id="rId62"/>
    <p:sldId id="1001" r:id="rId63"/>
    <p:sldId id="995" r:id="rId64"/>
    <p:sldId id="1004" r:id="rId65"/>
    <p:sldId id="1005" r:id="rId66"/>
    <p:sldId id="1007" r:id="rId67"/>
    <p:sldId id="1031" r:id="rId68"/>
    <p:sldId id="1057" r:id="rId69"/>
    <p:sldId id="1064" r:id="rId70"/>
    <p:sldId id="1065" r:id="rId71"/>
  </p:sldIdLst>
  <p:sldSz cx="9144000" cy="6858000" type="screen4x3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B0A24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21" autoAdjust="0"/>
  </p:normalViewPr>
  <p:slideViewPr>
    <p:cSldViewPr>
      <p:cViewPr varScale="1">
        <p:scale>
          <a:sx n="77" d="100"/>
          <a:sy n="77" d="100"/>
        </p:scale>
        <p:origin x="-3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7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B482081-15A3-4F84-B26B-BC740366B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216A3BB-CB38-42A7-B58E-C07C67550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98500"/>
            <a:ext cx="4656138" cy="3492500"/>
          </a:xfrm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98500"/>
            <a:ext cx="4656138" cy="3492500"/>
          </a:xfrm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98500"/>
            <a:ext cx="4656138" cy="3492500"/>
          </a:xfrm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98500"/>
            <a:ext cx="4656138" cy="3492500"/>
          </a:xfrm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98500"/>
            <a:ext cx="4656138" cy="3492500"/>
          </a:xfrm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98500"/>
            <a:ext cx="4656138" cy="3492500"/>
          </a:xfrm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98500"/>
            <a:ext cx="4656138" cy="3492500"/>
          </a:xfrm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9395" name="Slide Number Placeholder 3"/>
          <p:cNvSpPr txBox="1">
            <a:spLocks noGrp="1"/>
          </p:cNvSpPr>
          <p:nvPr/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DB0605A-BF08-4063-A730-89F9D3345F55}" type="slidenum">
              <a:rPr lang="en-US" sz="1200"/>
              <a:pPr algn="r"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3" name="Slide Number Placeholder 3"/>
          <p:cNvSpPr txBox="1">
            <a:spLocks noGrp="1"/>
          </p:cNvSpPr>
          <p:nvPr/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77F494-B66F-4AA4-B865-384C5C272536}" type="slidenum">
              <a:rPr lang="en-US" sz="1200"/>
              <a:pPr algn="r"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81237AA-5E7C-4836-B7DA-44D6303F49B7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3491" name="Slide Number Placeholder 3"/>
          <p:cNvSpPr txBox="1">
            <a:spLocks noGrp="1"/>
          </p:cNvSpPr>
          <p:nvPr/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40D11B5-D07C-48AA-804E-72E61320F18F}" type="slidenum">
              <a:rPr lang="en-US" sz="1200"/>
              <a:pPr algn="r"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39" name="Slide Number Placeholder 3"/>
          <p:cNvSpPr txBox="1">
            <a:spLocks noGrp="1"/>
          </p:cNvSpPr>
          <p:nvPr/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023EACE-A82E-44B4-9298-87BD2328FCBE}" type="slidenum">
              <a:rPr lang="en-US" sz="1200"/>
              <a:pPr algn="r"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 txBox="1">
            <a:spLocks noGrp="1" noChangeArrowheads="1"/>
          </p:cNvSpPr>
          <p:nvPr/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4816BDE-0B8D-4B7E-ADBE-C298988DA8B2}" type="slidenum">
              <a:rPr lang="en-US" sz="1200"/>
              <a:pPr algn="r"/>
              <a:t>22</a:t>
            </a:fld>
            <a:endParaRPr lang="en-US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 txBox="1">
            <a:spLocks noGrp="1" noChangeArrowheads="1"/>
          </p:cNvSpPr>
          <p:nvPr/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8B06067-3FF1-46B5-8BE2-17B672153E0D}" type="slidenum">
              <a:rPr lang="en-US" sz="1200"/>
              <a:pPr algn="r"/>
              <a:t>23</a:t>
            </a:fld>
            <a:endParaRPr lang="en-US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98500"/>
            <a:ext cx="4656138" cy="3492500"/>
          </a:xfrm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6A30C5-8C06-4070-8F82-3BBDCD3826F4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C1946F-4E75-4C05-BDED-925A59BD55E8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0FD33D-75CC-4A6D-8B26-3381EE7B7F4F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3ABBDD-50C1-4B5C-9418-10669E281269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DD1AA0-6E7F-4D32-A47A-EAA48604B792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 txBox="1">
            <a:spLocks noGrp="1" noChangeArrowheads="1"/>
          </p:cNvSpPr>
          <p:nvPr/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38FE3BE-4353-4A31-9F1D-80063D1108F7}" type="slidenum">
              <a:rPr lang="en-US" sz="1200">
                <a:latin typeface="Times New Roman" pitchFamily="18" charset="0"/>
              </a:rPr>
              <a:pPr algn="r"/>
              <a:t>33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98500"/>
            <a:ext cx="4656138" cy="349250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 txBox="1">
            <a:spLocks noGrp="1" noChangeArrowheads="1"/>
          </p:cNvSpPr>
          <p:nvPr/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FFA70-2E01-4DAF-9D0C-CE090A4317FB}" type="slidenum">
              <a:rPr lang="en-US" sz="1200">
                <a:latin typeface="Times New Roman" pitchFamily="18" charset="0"/>
              </a:rPr>
              <a:pPr algn="r"/>
              <a:t>34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98500"/>
            <a:ext cx="4656138" cy="349250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 txBox="1">
            <a:spLocks noGrp="1" noChangeArrowheads="1"/>
          </p:cNvSpPr>
          <p:nvPr/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082A693-B5AC-477B-8AE8-F7AFC805BEF8}" type="slidenum">
              <a:rPr lang="en-US" sz="1200">
                <a:latin typeface="Times New Roman" pitchFamily="18" charset="0"/>
              </a:rPr>
              <a:pPr algn="r"/>
              <a:t>35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98500"/>
            <a:ext cx="4656138" cy="349250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 txBox="1">
            <a:spLocks noGrp="1" noChangeArrowheads="1"/>
          </p:cNvSpPr>
          <p:nvPr/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0345180-05DD-4D53-8434-4598A15A41B9}" type="slidenum">
              <a:rPr lang="en-US" sz="1200">
                <a:latin typeface="Times New Roman" pitchFamily="18" charset="0"/>
              </a:rPr>
              <a:pPr algn="r"/>
              <a:t>36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98500"/>
            <a:ext cx="4656138" cy="349250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67D828-EAF9-4896-AFA8-F8B59E3B93AC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9331" name="Slide Number Placeholder 3"/>
          <p:cNvSpPr txBox="1">
            <a:spLocks noGrp="1"/>
          </p:cNvSpPr>
          <p:nvPr/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52DF56-44D1-4B55-A81A-2D69FF71FB09}" type="slidenum">
              <a:rPr lang="en-US" sz="1200"/>
              <a:pPr algn="r"/>
              <a:t>38</a:t>
            </a:fld>
            <a:endParaRPr lang="en-US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 txBox="1">
            <a:spLocks noGrp="1" noChangeArrowheads="1"/>
          </p:cNvSpPr>
          <p:nvPr/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538998-12EF-45D1-BBA6-F0BD0DD11731}" type="slidenum">
              <a:rPr lang="en-US" sz="1200"/>
              <a:pPr algn="r"/>
              <a:t>39</a:t>
            </a:fld>
            <a:endParaRPr lang="en-US" sz="120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371808-C606-4F0E-AED4-6A7212E1D1CC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98500"/>
            <a:ext cx="4656138" cy="3492500"/>
          </a:xfrm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205531-96D9-4B72-B7A6-A6419FA0CAD1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6A6D46-2708-4F62-9A54-5AF7F5D5A985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148981-8FDD-44D2-A945-A7E82B63D425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3FA3D8-6304-4486-945F-56BBA275C0F6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ACD1A7-6091-4144-B4D9-13E574206791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56A08F-759A-4B69-B82F-9B118F91A4B1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77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DE9858-4C20-4D6C-AF85-5B4A90227765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43C41E-9053-457F-9EB7-776CE295E4E1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D2FEDE-5C9F-46B7-A2D1-1DEB827E05C3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39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9D8ED9-5943-4005-9B0F-A7D7945B4EDD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98500"/>
            <a:ext cx="4656138" cy="3492500"/>
          </a:xfrm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5955" name="Slide Number Placeholder 3"/>
          <p:cNvSpPr txBox="1">
            <a:spLocks noGrp="1"/>
          </p:cNvSpPr>
          <p:nvPr/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B0ED3AC-D662-42B9-83F2-6C1682A42329}" type="slidenum">
              <a:rPr lang="en-US" sz="1200"/>
              <a:pPr algn="r"/>
              <a:t>51</a:t>
            </a:fld>
            <a:endParaRPr lang="en-US" sz="120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F6A3FB-F6C1-47C0-9A05-52951C07EFBA}" type="slidenum">
              <a:rPr lang="en-US" smtClean="0"/>
              <a:pPr/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BAF139-18F4-422E-AA89-8CF0D0B32771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 txBox="1">
            <a:spLocks noGrp="1" noChangeArrowheads="1"/>
          </p:cNvSpPr>
          <p:nvPr/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787D8D7-7241-48CD-9E07-4312E5ED4113}" type="slidenum">
              <a:rPr lang="en-US" sz="1200"/>
              <a:pPr algn="r"/>
              <a:t>54</a:t>
            </a:fld>
            <a:endParaRPr lang="en-US" sz="120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98500"/>
            <a:ext cx="4656138" cy="3492500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 txBox="1">
            <a:spLocks noGrp="1" noChangeArrowheads="1"/>
          </p:cNvSpPr>
          <p:nvPr/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B3383F-0B97-4767-8842-39042E2A1F5E}" type="slidenum">
              <a:rPr lang="en-US" sz="1200"/>
              <a:pPr algn="r"/>
              <a:t>55</a:t>
            </a:fld>
            <a:endParaRPr lang="en-US" sz="1200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98500"/>
            <a:ext cx="4656138" cy="34925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A7BC42-49F4-4F49-8FFE-CC1D94C57995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DA863D-04FB-452E-BE11-BA02DD9C6F94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92630B-DED0-4B70-8E98-FF1E2F9EED97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F462F7-2E28-4EE3-8925-E1641E48843E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FF090F-1749-499E-99E2-D5CCE3EB0543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98500"/>
            <a:ext cx="4656138" cy="3492500"/>
          </a:xfrm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72EFEC-BC15-40C0-8D95-BD9E32FDA6F9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58FB13-FB9D-4AF4-9196-2922CF593152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7BA7C2-B8A2-44EC-B525-C056F7A2ABFE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97476E-FEEA-4349-B746-338CEEB63FCA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6CF12-99E2-4177-BB40-6E6A389AF004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2F40DA-1413-4B61-8650-6057B565E22F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7B992F-330B-4872-B7A9-E3E0544F29E4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183870-CB43-4921-AF49-B55EF6E9D8F5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674ED0-CE4A-4BC5-8DD1-8A69545A83F6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344899-386B-47E1-84FD-3AC00282F625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98500"/>
            <a:ext cx="4656138" cy="3492500"/>
          </a:xfrm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85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470682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70683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859B2-EBA0-45E1-83BE-12F931074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96386-609A-4CD3-8C8A-26B990824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AA7A7-3729-4A97-BD7F-44F31BD49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AC059-309B-40D7-BFA6-00F20B22E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14DFE-5EAB-4737-A070-854578BD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08A84-B414-4831-87EB-0524FB604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F42C9-DC80-4FE8-BED1-68CBFDF7F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18DB6-BFAE-4205-A86F-0475CA30F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8BE9A-E317-4008-ACC9-9567CBEA1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43350"/>
            <a:ext cx="8229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03B96-169A-4489-8907-C1D3DDBCC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E1151-4290-4BC0-9444-986B3C20B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B0A8E-8065-467F-82B2-1E6AD9651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8213B-4950-4346-8176-FE7A5614C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1CFAB-7736-412B-8DEA-AD0F12703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213F8-EE9C-4EB1-920F-B6B74415B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48811-1753-4B8A-AA80-51067BF57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2CB60-86F1-4C0D-BA02-D1365030E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1362D-AFF4-4A0A-9B92-52F27D0D4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620BD-7694-49BD-B518-B7CCA0253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469443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69444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69445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69446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69447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69448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69449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69450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69451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69452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69453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69454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69455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69456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69457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69458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69459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69460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69461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69462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69463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69464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69465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69466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69467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69468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69469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69470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69471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69472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69473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69474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69475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476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477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478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479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480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481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482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483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484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485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486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487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488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489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490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491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492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493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494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495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496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497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498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499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00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01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02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03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04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05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06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07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08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09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10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11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12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13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14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15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16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17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18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19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20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21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22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23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24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25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26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27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28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29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30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31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32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33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34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35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36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37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38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39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40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41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42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43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44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45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46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47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48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49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50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51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52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53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54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55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56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57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58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59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60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61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62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63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64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65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66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67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68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69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70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71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72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73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74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75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76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77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78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79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80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81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82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83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84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85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86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87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88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89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90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91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92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93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94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95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96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97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98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599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00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01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02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03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04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05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06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07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08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09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10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11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12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13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14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15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16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17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18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19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20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21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22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23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24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25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26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27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28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29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30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31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32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33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34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35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36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37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38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39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40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41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42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43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44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45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46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47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48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49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50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51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52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53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54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55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56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69657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469658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475165D9-7A44-4AB3-873F-A1A4FDF67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69659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9660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9661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69662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5" r:id="rId3"/>
    <p:sldLayoutId id="2147483684" r:id="rId4"/>
    <p:sldLayoutId id="2147483683" r:id="rId5"/>
    <p:sldLayoutId id="2147483682" r:id="rId6"/>
    <p:sldLayoutId id="2147483681" r:id="rId7"/>
    <p:sldLayoutId id="2147483680" r:id="rId8"/>
    <p:sldLayoutId id="2147483679" r:id="rId9"/>
    <p:sldLayoutId id="2147483678" r:id="rId10"/>
    <p:sldLayoutId id="2147483677" r:id="rId11"/>
    <p:sldLayoutId id="2147483676" r:id="rId12"/>
    <p:sldLayoutId id="2147483675" r:id="rId13"/>
    <p:sldLayoutId id="2147483674" r:id="rId14"/>
    <p:sldLayoutId id="2147483673" r:id="rId15"/>
    <p:sldLayoutId id="2147483672" r:id="rId16"/>
    <p:sldLayoutId id="2147483671" r:id="rId17"/>
    <p:sldLayoutId id="2147483670" r:id="rId18"/>
    <p:sldLayoutId id="2147483669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21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21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file:///K:\870025\870025%2047.JPG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838200"/>
            <a:ext cx="6400800" cy="2362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400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en-US" sz="4000" smtClean="0">
                <a:effectLst/>
              </a:rPr>
              <a:t>Soil Corrosivity and Corrosion Control</a:t>
            </a:r>
          </a:p>
          <a:p>
            <a:pPr>
              <a:lnSpc>
                <a:spcPct val="80000"/>
              </a:lnSpc>
            </a:pPr>
            <a:endParaRPr lang="en-US" sz="280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en-US" sz="2800" smtClean="0">
                <a:effectLst/>
              </a:rPr>
              <a:t>Dr. Zamanzadeh (Zee)</a:t>
            </a:r>
          </a:p>
          <a:p>
            <a:pPr>
              <a:lnSpc>
                <a:spcPct val="80000"/>
              </a:lnSpc>
            </a:pPr>
            <a:endParaRPr lang="en-US" sz="280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en-US" sz="2800" smtClean="0">
                <a:effectLst/>
              </a:rPr>
              <a:t>Geoff Rhodes</a:t>
            </a:r>
          </a:p>
          <a:p>
            <a:pPr>
              <a:lnSpc>
                <a:spcPct val="80000"/>
              </a:lnSpc>
            </a:pPr>
            <a:endParaRPr lang="en-US" sz="2800" smtClean="0">
              <a:effectLst/>
            </a:endParaRPr>
          </a:p>
          <a:p>
            <a:pPr>
              <a:lnSpc>
                <a:spcPct val="80000"/>
              </a:lnSpc>
            </a:pPr>
            <a:endParaRPr lang="en-US" sz="280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en-US" sz="2000" smtClean="0">
                <a:effectLst/>
              </a:rPr>
              <a:t>Matco Services, Inc.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effectLst/>
              </a:rPr>
              <a:t>October 8</a:t>
            </a:r>
            <a:r>
              <a:rPr lang="en-US" sz="2000" baseline="30000" smtClean="0">
                <a:effectLst/>
              </a:rPr>
              <a:t>th</a:t>
            </a:r>
            <a:r>
              <a:rPr lang="en-US" sz="2000" smtClean="0">
                <a:effectLst/>
              </a:rPr>
              <a:t>, 2009</a:t>
            </a:r>
          </a:p>
        </p:txBody>
      </p:sp>
      <p:cxnSp>
        <p:nvCxnSpPr>
          <p:cNvPr id="23554" name="Straight Connector 3"/>
          <p:cNvCxnSpPr>
            <a:cxnSpLocks noChangeShapeType="1"/>
          </p:cNvCxnSpPr>
          <p:nvPr/>
        </p:nvCxnSpPr>
        <p:spPr bwMode="auto">
          <a:xfrm>
            <a:off x="2438400" y="2819400"/>
            <a:ext cx="4114800" cy="4572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3555" name="Straight Connector 4"/>
          <p:cNvCxnSpPr>
            <a:cxnSpLocks noChangeShapeType="1"/>
          </p:cNvCxnSpPr>
          <p:nvPr/>
        </p:nvCxnSpPr>
        <p:spPr bwMode="auto">
          <a:xfrm flipV="1">
            <a:off x="2590800" y="2819400"/>
            <a:ext cx="3886200" cy="5334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5448"/>
            <a:ext cx="8229600" cy="1252728"/>
          </a:xfrm>
        </p:spPr>
        <p:txBody>
          <a:bodyPr rIns="45720"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500" b="1" kern="12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/>
              </a:rPr>
              <a:t>Soil Testing – Soil Classification</a:t>
            </a:r>
            <a:endParaRPr lang="en-US" sz="4500" b="1" kern="1200" dirty="0">
              <a:solidFill>
                <a:schemeClr val="bg1">
                  <a:lumMod val="20000"/>
                  <a:lumOff val="80000"/>
                </a:schemeClr>
              </a:solidFill>
              <a:effectLst/>
            </a:endParaRPr>
          </a:p>
        </p:txBody>
      </p:sp>
      <p:sp>
        <p:nvSpPr>
          <p:cNvPr id="4198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8229600" cy="4533900"/>
          </a:xfrm>
          <a:noFill/>
        </p:spPr>
        <p:txBody>
          <a:bodyPr lIns="54864" tIns="91440"/>
          <a:lstStyle/>
          <a:p>
            <a:pPr marL="438150" indent="-319088">
              <a:buFont typeface="Wingdings" pitchFamily="2" charset="2"/>
              <a:buNone/>
            </a:pPr>
            <a:r>
              <a:rPr lang="en-US" smtClean="0">
                <a:effectLst/>
                <a:cs typeface="Arial" charset="0"/>
              </a:rPr>
              <a:t>Classification per ASTM D2487 &amp; D2488</a:t>
            </a:r>
          </a:p>
          <a:p>
            <a:pPr marL="438150" indent="-319088">
              <a:buFont typeface="Wingdings" pitchFamily="2" charset="2"/>
              <a:buNone/>
            </a:pPr>
            <a:endParaRPr lang="en-US" smtClean="0">
              <a:effectLst/>
              <a:cs typeface="Arial" charset="0"/>
            </a:endParaRPr>
          </a:p>
          <a:p>
            <a:pPr marL="730250" lvl="1" indent="-273050">
              <a:buClr>
                <a:srgbClr val="002060"/>
              </a:buClr>
              <a:buFont typeface="Wingdings" pitchFamily="2" charset="2"/>
              <a:buChar char="v"/>
            </a:pPr>
            <a:r>
              <a:rPr lang="en-US" smtClean="0">
                <a:effectLst/>
                <a:cs typeface="Arial" charset="0"/>
              </a:rPr>
              <a:t>Soil structure:</a:t>
            </a:r>
          </a:p>
          <a:p>
            <a:pPr marL="995363" lvl="2">
              <a:buClr>
                <a:srgbClr val="002060"/>
              </a:buClr>
              <a:buFont typeface="Arial" charset="0"/>
              <a:buBlip>
                <a:blip r:embed="rId3"/>
              </a:buBlip>
            </a:pPr>
            <a:r>
              <a:rPr lang="en-US" smtClean="0">
                <a:effectLst/>
                <a:cs typeface="Arial" charset="0"/>
              </a:rPr>
              <a:t>Gravel (Coarse particles – retained on #4 sieve)</a:t>
            </a:r>
          </a:p>
          <a:p>
            <a:pPr marL="995363" lvl="2">
              <a:buClr>
                <a:srgbClr val="002060"/>
              </a:buClr>
              <a:buFont typeface="Arial" charset="0"/>
              <a:buBlip>
                <a:blip r:embed="rId3"/>
              </a:buBlip>
            </a:pPr>
            <a:r>
              <a:rPr lang="en-US" smtClean="0">
                <a:effectLst/>
                <a:cs typeface="Arial" charset="0"/>
              </a:rPr>
              <a:t>Sand (Coarse particles – retained on #200 sieve)</a:t>
            </a:r>
          </a:p>
          <a:p>
            <a:pPr marL="995363" lvl="2">
              <a:buClr>
                <a:srgbClr val="002060"/>
              </a:buClr>
              <a:buFont typeface="Arial" charset="0"/>
              <a:buBlip>
                <a:blip r:embed="rId3"/>
              </a:buBlip>
            </a:pPr>
            <a:r>
              <a:rPr lang="en-US" smtClean="0">
                <a:effectLst/>
                <a:cs typeface="Arial" charset="0"/>
              </a:rPr>
              <a:t>Silt &amp; Clay (Fine particles – passing #200 sieve)</a:t>
            </a:r>
          </a:p>
          <a:p>
            <a:pPr marL="995363" lvl="2">
              <a:buClr>
                <a:srgbClr val="002060"/>
              </a:buClr>
              <a:buFont typeface="Arial" charset="0"/>
              <a:buBlip>
                <a:blip r:embed="rId3"/>
              </a:buBlip>
            </a:pPr>
            <a:endParaRPr lang="en-US" smtClean="0">
              <a:effectLst/>
              <a:cs typeface="Arial" charset="0"/>
            </a:endParaRPr>
          </a:p>
          <a:p>
            <a:pPr marL="730250" lvl="1" indent="-273050">
              <a:buClr>
                <a:srgbClr val="002060"/>
              </a:buClr>
              <a:buFont typeface="Wingdings" pitchFamily="2" charset="2"/>
              <a:buChar char="v"/>
            </a:pPr>
            <a:r>
              <a:rPr lang="en-US" smtClean="0">
                <a:effectLst/>
                <a:cs typeface="Arial" charset="0"/>
              </a:rPr>
              <a:t>Color</a:t>
            </a:r>
          </a:p>
          <a:p>
            <a:pPr marL="995363" lvl="2">
              <a:buClr>
                <a:srgbClr val="002060"/>
              </a:buClr>
              <a:buFont typeface="Arial" charset="0"/>
              <a:buChar char="•"/>
            </a:pPr>
            <a:r>
              <a:rPr lang="en-US" b="1" smtClean="0">
                <a:effectLst/>
                <a:cs typeface="Arial" charset="0"/>
              </a:rPr>
              <a:t>Stark color changes indicate reducing soils</a:t>
            </a:r>
          </a:p>
          <a:p>
            <a:pPr marL="995363" lvl="2">
              <a:buClr>
                <a:srgbClr val="002060"/>
              </a:buClr>
              <a:buFont typeface="Arial" charset="0"/>
              <a:buChar char="•"/>
            </a:pPr>
            <a:r>
              <a:rPr lang="en-US" b="1" smtClean="0">
                <a:effectLst/>
                <a:cs typeface="Arial" charset="0"/>
              </a:rPr>
              <a:t>Dark colors indicate organic matter</a:t>
            </a:r>
          </a:p>
          <a:p>
            <a:pPr marL="995363" lvl="2">
              <a:buClr>
                <a:srgbClr val="002060"/>
              </a:buClr>
              <a:buFont typeface="Arial" charset="0"/>
              <a:buChar char="•"/>
            </a:pPr>
            <a:r>
              <a:rPr lang="en-US" b="1" smtClean="0">
                <a:effectLst/>
                <a:cs typeface="Arial" charset="0"/>
              </a:rPr>
              <a:t>Light colors indicate mineral leaching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5448"/>
            <a:ext cx="8229600" cy="1252728"/>
          </a:xfrm>
        </p:spPr>
        <p:txBody>
          <a:bodyPr rIns="45720"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500" b="1" kern="1200" dirty="0" smtClean="0">
                <a:solidFill>
                  <a:schemeClr val="tx1"/>
                </a:solidFill>
                <a:effectLst/>
              </a:rPr>
              <a:t>Soil Testing – Soil Classification</a:t>
            </a:r>
            <a:endParaRPr lang="en-US" sz="4500" b="1" kern="1200" dirty="0">
              <a:solidFill>
                <a:schemeClr val="tx1"/>
              </a:solidFill>
              <a:effectLst/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4294967295"/>
          </p:nvPr>
        </p:nvSpPr>
        <p:spPr>
          <a:noFill/>
        </p:spPr>
        <p:txBody>
          <a:bodyPr lIns="54864" tIns="91440"/>
          <a:lstStyle/>
          <a:p>
            <a:pPr marL="730250" lvl="1" indent="-273050">
              <a:buClr>
                <a:srgbClr val="002060"/>
              </a:buClr>
              <a:buFont typeface="Wingdings" pitchFamily="2" charset="2"/>
              <a:buChar char="v"/>
            </a:pPr>
            <a:r>
              <a:rPr lang="en-US" smtClean="0">
                <a:effectLst/>
                <a:cs typeface="Arial" charset="0"/>
              </a:rPr>
              <a:t>Odor</a:t>
            </a:r>
          </a:p>
          <a:p>
            <a:pPr marL="995363" lvl="2">
              <a:buClr>
                <a:srgbClr val="002060"/>
              </a:buClr>
              <a:buFont typeface="Arial" charset="0"/>
              <a:buBlip>
                <a:blip r:embed="rId3"/>
              </a:buBlip>
            </a:pPr>
            <a:r>
              <a:rPr lang="en-US" smtClean="0">
                <a:effectLst/>
                <a:cs typeface="Arial" charset="0"/>
              </a:rPr>
              <a:t>Organic smells may indicate biological activity</a:t>
            </a:r>
          </a:p>
          <a:p>
            <a:pPr marL="995363" lvl="2">
              <a:buClr>
                <a:srgbClr val="002060"/>
              </a:buClr>
              <a:buFont typeface="Arial" charset="0"/>
              <a:buBlip>
                <a:blip r:embed="rId3"/>
              </a:buBlip>
            </a:pPr>
            <a:r>
              <a:rPr lang="en-US" smtClean="0">
                <a:effectLst/>
                <a:cs typeface="Arial" charset="0"/>
              </a:rPr>
              <a:t>Sulfurous smell may indicate microbiological activity – particularly anaerobic bacterial activity</a:t>
            </a:r>
          </a:p>
          <a:p>
            <a:pPr marL="995363" lvl="2">
              <a:buClr>
                <a:srgbClr val="002060"/>
              </a:buClr>
              <a:buFont typeface="Wingdings" pitchFamily="2" charset="2"/>
              <a:buNone/>
            </a:pPr>
            <a:endParaRPr lang="en-US" smtClean="0">
              <a:effectLst/>
              <a:cs typeface="Arial" charset="0"/>
            </a:endParaRPr>
          </a:p>
          <a:p>
            <a:pPr marL="730250" lvl="1" indent="-273050">
              <a:buClr>
                <a:srgbClr val="002060"/>
              </a:buClr>
              <a:buFont typeface="Wingdings" pitchFamily="2" charset="2"/>
              <a:buChar char="v"/>
            </a:pPr>
            <a:r>
              <a:rPr lang="en-US" smtClean="0">
                <a:effectLst/>
                <a:cs typeface="Arial" charset="0"/>
              </a:rPr>
              <a:t>Plasticity</a:t>
            </a:r>
          </a:p>
          <a:p>
            <a:pPr marL="995363" lvl="2">
              <a:buClr>
                <a:srgbClr val="002060"/>
              </a:buClr>
              <a:buFont typeface="Arial" charset="0"/>
              <a:buChar char="•"/>
            </a:pPr>
            <a:r>
              <a:rPr lang="en-US" smtClean="0">
                <a:effectLst/>
                <a:cs typeface="Arial" charset="0"/>
              </a:rPr>
              <a:t>High to moderate plasticity indicates high water holding capacity</a:t>
            </a:r>
          </a:p>
          <a:p>
            <a:pPr marL="995363" lvl="2">
              <a:buClr>
                <a:srgbClr val="002060"/>
              </a:buClr>
              <a:buFont typeface="Arial" charset="0"/>
              <a:buChar char="•"/>
            </a:pPr>
            <a:r>
              <a:rPr lang="en-US" smtClean="0">
                <a:effectLst/>
                <a:cs typeface="Arial" charset="0"/>
              </a:rPr>
              <a:t>Low plasticity indicates poor water holding capacity</a:t>
            </a:r>
          </a:p>
          <a:p>
            <a:pPr marL="438150" indent="-319088"/>
            <a:endParaRPr lang="en-US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5448"/>
            <a:ext cx="8229600" cy="1252728"/>
          </a:xfrm>
        </p:spPr>
        <p:txBody>
          <a:bodyPr rIns="45720"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500" b="1" kern="1200" dirty="0" smtClean="0">
                <a:solidFill>
                  <a:srgbClr val="FFC000"/>
                </a:solidFill>
                <a:effectLst/>
              </a:rPr>
              <a:t>Soil Testing – Soil Classification</a:t>
            </a:r>
            <a:endParaRPr lang="en-US" sz="4500" b="1" kern="1200" dirty="0">
              <a:solidFill>
                <a:srgbClr val="FFC000"/>
              </a:solidFill>
              <a:effectLst/>
            </a:endParaRPr>
          </a:p>
        </p:txBody>
      </p:sp>
      <p:pic>
        <p:nvPicPr>
          <p:cNvPr id="46082" name="Content Placeholder 3" descr="909-90184 (67)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447800" y="1752600"/>
            <a:ext cx="6167438" cy="4625975"/>
          </a:xfrm>
        </p:spPr>
      </p:pic>
      <p:sp>
        <p:nvSpPr>
          <p:cNvPr id="5" name="TextBox 4"/>
          <p:cNvSpPr txBox="1"/>
          <p:nvPr/>
        </p:nvSpPr>
        <p:spPr>
          <a:xfrm>
            <a:off x="0" y="1447800"/>
            <a:ext cx="3581400" cy="28384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/>
                </a:solidFill>
                <a:latin typeface="Tahoma" pitchFamily="34" charset="0"/>
              </a:rPr>
              <a:t>Structure: </a:t>
            </a:r>
            <a:r>
              <a:rPr lang="en-US" dirty="0">
                <a:solidFill>
                  <a:schemeClr val="accent2"/>
                </a:solidFill>
                <a:latin typeface="Tahoma" pitchFamily="34" charset="0"/>
              </a:rPr>
              <a:t>Clay + silt</a:t>
            </a:r>
          </a:p>
          <a:p>
            <a:pPr>
              <a:defRPr/>
            </a:pPr>
            <a:r>
              <a:rPr lang="en-US" b="1" dirty="0">
                <a:solidFill>
                  <a:schemeClr val="accent2"/>
                </a:solidFill>
                <a:latin typeface="Tahoma" pitchFamily="34" charset="0"/>
              </a:rPr>
              <a:t>Color: </a:t>
            </a:r>
            <a:r>
              <a:rPr lang="en-US" dirty="0">
                <a:solidFill>
                  <a:schemeClr val="accent2"/>
                </a:solidFill>
                <a:latin typeface="Tahoma" pitchFamily="34" charset="0"/>
              </a:rPr>
              <a:t>Homogenous, dark brown </a:t>
            </a:r>
          </a:p>
          <a:p>
            <a:pPr>
              <a:defRPr/>
            </a:pPr>
            <a:r>
              <a:rPr lang="en-US" b="1" dirty="0">
                <a:solidFill>
                  <a:schemeClr val="accent2"/>
                </a:solidFill>
                <a:latin typeface="Tahoma" pitchFamily="34" charset="0"/>
              </a:rPr>
              <a:t>Odor: </a:t>
            </a:r>
            <a:r>
              <a:rPr lang="en-US" dirty="0">
                <a:solidFill>
                  <a:schemeClr val="accent2"/>
                </a:solidFill>
                <a:latin typeface="Tahoma" pitchFamily="34" charset="0"/>
              </a:rPr>
              <a:t>Slightly organic</a:t>
            </a:r>
          </a:p>
          <a:p>
            <a:pPr>
              <a:defRPr/>
            </a:pPr>
            <a:r>
              <a:rPr lang="en-US" b="1" dirty="0">
                <a:solidFill>
                  <a:schemeClr val="accent2"/>
                </a:solidFill>
                <a:latin typeface="Tahoma" pitchFamily="34" charset="0"/>
              </a:rPr>
              <a:t>Plasticity:</a:t>
            </a:r>
            <a:r>
              <a:rPr lang="en-US" dirty="0">
                <a:solidFill>
                  <a:schemeClr val="accent2"/>
                </a:solidFill>
                <a:latin typeface="Tahoma" pitchFamily="34" charset="0"/>
              </a:rPr>
              <a:t> High</a:t>
            </a:r>
          </a:p>
          <a:p>
            <a:pPr>
              <a:defRPr/>
            </a:pPr>
            <a:endParaRPr lang="en-US" dirty="0">
              <a:solidFill>
                <a:schemeClr val="accent2"/>
              </a:solidFill>
              <a:latin typeface="Tahoma" pitchFamily="34" charset="0"/>
            </a:endParaRPr>
          </a:p>
          <a:p>
            <a:pPr>
              <a:defRPr/>
            </a:pPr>
            <a:r>
              <a:rPr lang="en-US" b="1" dirty="0">
                <a:solidFill>
                  <a:schemeClr val="accent2"/>
                </a:solidFill>
                <a:latin typeface="Tahoma" pitchFamily="34" charset="0"/>
              </a:rPr>
              <a:t>Corrosivity:  </a:t>
            </a:r>
            <a:r>
              <a:rPr lang="en-US" dirty="0">
                <a:solidFill>
                  <a:schemeClr val="accent2"/>
                </a:solidFill>
                <a:latin typeface="Tahoma" pitchFamily="34" charset="0"/>
              </a:rPr>
              <a:t>Moderate to low depending on ion content &amp; </a:t>
            </a:r>
            <a:r>
              <a:rPr lang="en-US" dirty="0">
                <a:solidFill>
                  <a:schemeClr val="accent2"/>
                </a:solidFill>
                <a:latin typeface="Tahoma" pitchFamily="34" charset="0"/>
              </a:rPr>
              <a:t>pH</a:t>
            </a:r>
            <a:r>
              <a:rPr lang="en-US" dirty="0">
                <a:solidFill>
                  <a:schemeClr val="accent2"/>
                </a:solidFill>
                <a:latin typeface="Symbol"/>
              </a:rPr>
              <a:t> </a:t>
            </a:r>
            <a:r>
              <a:rPr lang="en-US" dirty="0">
                <a:solidFill>
                  <a:schemeClr val="accent2"/>
                </a:solidFill>
                <a:latin typeface="Tahoma" pitchFamily="34" charset="0"/>
              </a:rPr>
              <a:t>later </a:t>
            </a:r>
            <a:r>
              <a:rPr lang="en-US" dirty="0">
                <a:solidFill>
                  <a:schemeClr val="accent2"/>
                </a:solidFill>
                <a:latin typeface="Tahoma" pitchFamily="34" charset="0"/>
              </a:rPr>
              <a:t>found to have neutral pH and low chloride </a:t>
            </a:r>
            <a:r>
              <a:rPr lang="en-US" dirty="0">
                <a:solidFill>
                  <a:schemeClr val="accent2"/>
                </a:solidFill>
                <a:latin typeface="Tahoma" pitchFamily="34" charset="0"/>
              </a:rPr>
              <a:t>content; low </a:t>
            </a:r>
            <a:r>
              <a:rPr lang="en-US" dirty="0">
                <a:solidFill>
                  <a:schemeClr val="accent2"/>
                </a:solidFill>
                <a:latin typeface="Tahoma" pitchFamily="34" charset="0"/>
              </a:rPr>
              <a:t>corrosivity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3695700" y="2095500"/>
            <a:ext cx="4572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733800" y="2057400"/>
            <a:ext cx="12192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ffectLst/>
              </a:rPr>
              <a:t>Soil Characteristics (clay and sand)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ts val="2163"/>
              </a:spcBef>
              <a:buFontTx/>
              <a:buNone/>
            </a:pPr>
            <a:r>
              <a:rPr lang="en-US" sz="1600" b="1" smtClean="0">
                <a:effectLst/>
                <a:cs typeface="Times New Roman" pitchFamily="18" charset="0"/>
              </a:rPr>
              <a:t>1- Clay has the finest particle size which reduces movement of air</a:t>
            </a:r>
            <a:endParaRPr lang="en-US" sz="1600" b="1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ts val="175"/>
              </a:spcBef>
              <a:buFontTx/>
              <a:buNone/>
            </a:pPr>
            <a:r>
              <a:rPr lang="en-US" sz="1600" b="1" smtClean="0">
                <a:effectLst/>
                <a:cs typeface="Times New Roman" pitchFamily="18" charset="0"/>
              </a:rPr>
              <a:t>    (oxygen) and water, i.e. low aeration when wet. This may lead to</a:t>
            </a:r>
            <a:endParaRPr lang="en-US" sz="1600" b="1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ts val="175"/>
              </a:spcBef>
              <a:buFontTx/>
              <a:buNone/>
            </a:pPr>
            <a:r>
              <a:rPr lang="en-US" sz="1600" b="1" smtClean="0">
                <a:effectLst/>
                <a:cs typeface="Times New Roman" pitchFamily="18" charset="0"/>
              </a:rPr>
              <a:t>    very low general corrosion, but increase local (pitting) corrosion by</a:t>
            </a:r>
            <a:endParaRPr lang="en-US" sz="1600" b="1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ts val="175"/>
              </a:spcBef>
              <a:buFontTx/>
              <a:buNone/>
            </a:pPr>
            <a:r>
              <a:rPr lang="en-US" sz="1600" b="1" smtClean="0">
                <a:effectLst/>
                <a:cs typeface="Times New Roman" pitchFamily="18" charset="0"/>
              </a:rPr>
              <a:t>    setting up differential aeration cells.</a:t>
            </a:r>
          </a:p>
          <a:p>
            <a:pPr>
              <a:lnSpc>
                <a:spcPct val="115000"/>
              </a:lnSpc>
              <a:spcBef>
                <a:spcPts val="175"/>
              </a:spcBef>
              <a:buFontTx/>
              <a:buNone/>
            </a:pPr>
            <a:endParaRPr lang="en-US" sz="1600" b="1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ts val="1263"/>
              </a:spcBef>
              <a:buFontTx/>
              <a:buNone/>
            </a:pPr>
            <a:r>
              <a:rPr lang="en-US" sz="1600" b="1" smtClean="0">
                <a:effectLst/>
                <a:cs typeface="Times New Roman" pitchFamily="18" charset="0"/>
              </a:rPr>
              <a:t>2- However the high plasticity (stickiness) of clay during shrink-swell</a:t>
            </a:r>
            <a:endParaRPr lang="en-US" sz="1600" b="1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ts val="175"/>
              </a:spcBef>
              <a:buFontTx/>
              <a:buNone/>
            </a:pPr>
            <a:r>
              <a:rPr lang="en-US" sz="1600" b="1" smtClean="0">
                <a:effectLst/>
                <a:cs typeface="Times New Roman" pitchFamily="18" charset="0"/>
              </a:rPr>
              <a:t>    of the soil can pull off susceptible coatings.</a:t>
            </a:r>
          </a:p>
          <a:p>
            <a:pPr>
              <a:lnSpc>
                <a:spcPct val="115000"/>
              </a:lnSpc>
              <a:spcBef>
                <a:spcPts val="175"/>
              </a:spcBef>
              <a:buFontTx/>
              <a:buNone/>
            </a:pPr>
            <a:endParaRPr lang="en-US" sz="1600" b="1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ts val="1263"/>
              </a:spcBef>
              <a:buFontTx/>
              <a:buNone/>
            </a:pPr>
            <a:r>
              <a:rPr lang="en-US" sz="1600" b="1" smtClean="0">
                <a:effectLst/>
                <a:cs typeface="Times New Roman" pitchFamily="18" charset="0"/>
              </a:rPr>
              <a:t>3-Clay also is susceptible to cracking during wet-dry cycling which</a:t>
            </a:r>
            <a:endParaRPr lang="en-US" sz="1600" b="1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ts val="175"/>
              </a:spcBef>
              <a:buFontTx/>
              <a:buNone/>
            </a:pPr>
            <a:r>
              <a:rPr lang="en-US" sz="1600" b="1" smtClean="0">
                <a:effectLst/>
                <a:cs typeface="Times New Roman" pitchFamily="18" charset="0"/>
              </a:rPr>
              <a:t>   can help transport air and moisture down to the pipe surface.</a:t>
            </a:r>
          </a:p>
          <a:p>
            <a:pPr>
              <a:lnSpc>
                <a:spcPct val="115000"/>
              </a:lnSpc>
              <a:spcBef>
                <a:spcPts val="175"/>
              </a:spcBef>
              <a:buFontTx/>
              <a:buNone/>
            </a:pPr>
            <a:endParaRPr lang="en-US" sz="1600" b="1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ts val="1438"/>
              </a:spcBef>
              <a:buFontTx/>
              <a:buNone/>
            </a:pPr>
            <a:r>
              <a:rPr lang="en-US" sz="1600" b="1" smtClean="0">
                <a:effectLst/>
                <a:cs typeface="Times New Roman" pitchFamily="18" charset="0"/>
              </a:rPr>
              <a:t>4-Sand promotes aeration and moisture distribution. Soluble salts</a:t>
            </a:r>
            <a:endParaRPr lang="en-US" sz="1600" b="1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sz="1600" b="1" smtClean="0">
                <a:effectLst/>
                <a:cs typeface="Times New Roman" pitchFamily="18" charset="0"/>
              </a:rPr>
              <a:t>   and gases (air/oxygen) can are more easily transported to the</a:t>
            </a:r>
            <a:endParaRPr lang="en-US" sz="1600" b="1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sz="1600" b="1" smtClean="0">
                <a:effectLst/>
                <a:cs typeface="Times New Roman" pitchFamily="18" charset="0"/>
              </a:rPr>
              <a:t>   metal surface. This may lead to greater general corrosion but also</a:t>
            </a:r>
            <a:endParaRPr lang="en-US" sz="1600" b="1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sz="1600" b="1" smtClean="0">
                <a:effectLst/>
                <a:cs typeface="Times New Roman" pitchFamily="18" charset="0"/>
              </a:rPr>
              <a:t>   produce less pitting.</a:t>
            </a:r>
            <a:endParaRPr lang="en-US" sz="1600" b="1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000" b="1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5448"/>
            <a:ext cx="8229600" cy="1252728"/>
          </a:xfrm>
        </p:spPr>
        <p:txBody>
          <a:bodyPr rIns="45720"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500" b="1" kern="1200" dirty="0" smtClean="0">
                <a:solidFill>
                  <a:schemeClr val="tx1"/>
                </a:solidFill>
                <a:effectLst/>
              </a:rPr>
              <a:t>Soil Classification per USCS</a:t>
            </a:r>
            <a:endParaRPr lang="en-US" sz="4500" b="1" kern="1200" dirty="0">
              <a:solidFill>
                <a:schemeClr val="tx1"/>
              </a:solidFill>
              <a:effectLst/>
            </a:endParaRPr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 l="31470" t="20934" r="28380" b="9883"/>
          <a:stretch>
            <a:fillRect/>
          </a:stretch>
        </p:blipFill>
        <p:spPr>
          <a:xfrm>
            <a:off x="2057400" y="1441450"/>
            <a:ext cx="5029200" cy="5416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5448"/>
            <a:ext cx="8229600" cy="1252728"/>
          </a:xfrm>
        </p:spPr>
        <p:txBody>
          <a:bodyPr rIns="45720"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 b="1" kern="1200" dirty="0" smtClean="0">
                <a:solidFill>
                  <a:schemeClr val="tx1"/>
                </a:solidFill>
                <a:effectLst/>
              </a:rPr>
              <a:t>Soil Testing</a:t>
            </a:r>
            <a:endParaRPr lang="en-US" sz="4500" b="1" kern="1200" dirty="0">
              <a:solidFill>
                <a:schemeClr val="tx1"/>
              </a:solidFill>
              <a:effectLst/>
            </a:endParaRPr>
          </a:p>
        </p:txBody>
      </p:sp>
      <p:sp>
        <p:nvSpPr>
          <p:cNvPr id="52226" name="Content Placeholder 2"/>
          <p:cNvSpPr>
            <a:spLocks noGrp="1"/>
          </p:cNvSpPr>
          <p:nvPr>
            <p:ph idx="4294967295"/>
          </p:nvPr>
        </p:nvSpPr>
        <p:spPr>
          <a:noFill/>
        </p:spPr>
        <p:txBody>
          <a:bodyPr lIns="54864" tIns="91440"/>
          <a:lstStyle/>
          <a:p>
            <a:pPr marL="438150" indent="-319088">
              <a:buClr>
                <a:srgbClr val="002060"/>
              </a:buClr>
              <a:buFont typeface="Wingdings" pitchFamily="2" charset="2"/>
              <a:buChar char="Ø"/>
            </a:pPr>
            <a:r>
              <a:rPr lang="en-US" smtClean="0">
                <a:effectLst/>
                <a:cs typeface="Arial" charset="0"/>
              </a:rPr>
              <a:t>Soil Resistivity Testing:</a:t>
            </a:r>
          </a:p>
          <a:p>
            <a:pPr marL="438150" indent="-319088">
              <a:buClr>
                <a:srgbClr val="002060"/>
              </a:buClr>
              <a:buFont typeface="Wingdings" pitchFamily="2" charset="2"/>
              <a:buNone/>
            </a:pPr>
            <a:endParaRPr lang="en-US" smtClean="0">
              <a:effectLst/>
              <a:cs typeface="Arial" charset="0"/>
            </a:endParaRPr>
          </a:p>
          <a:p>
            <a:pPr marL="730250" lvl="1" indent="-273050">
              <a:buClr>
                <a:srgbClr val="002060"/>
              </a:buClr>
              <a:buFont typeface="Arial" charset="0"/>
              <a:buChar char="•"/>
            </a:pPr>
            <a:r>
              <a:rPr lang="en-US" smtClean="0">
                <a:effectLst/>
                <a:cs typeface="Arial" charset="0"/>
              </a:rPr>
              <a:t>In-Situ Soil Resistivity – 4-Pin Wenner Method</a:t>
            </a:r>
          </a:p>
          <a:p>
            <a:pPr marL="730250" lvl="1" indent="-273050">
              <a:buClr>
                <a:srgbClr val="002060"/>
              </a:buClr>
              <a:buFont typeface="Arial" charset="0"/>
              <a:buChar char="•"/>
            </a:pPr>
            <a:r>
              <a:rPr lang="en-US" smtClean="0">
                <a:effectLst/>
                <a:cs typeface="Arial" charset="0"/>
              </a:rPr>
              <a:t>Laboratory Minimum Soil Resistivity</a:t>
            </a:r>
          </a:p>
          <a:p>
            <a:pPr marL="730250" lvl="1" indent="-273050">
              <a:buClr>
                <a:srgbClr val="002060"/>
              </a:buClr>
              <a:buFont typeface="Arial" charset="0"/>
              <a:buNone/>
            </a:pPr>
            <a:endParaRPr lang="en-US" smtClean="0">
              <a:effectLst/>
              <a:cs typeface="Arial" charset="0"/>
            </a:endParaRPr>
          </a:p>
          <a:p>
            <a:pPr marL="438150" indent="-319088">
              <a:buClr>
                <a:srgbClr val="002060"/>
              </a:buClr>
              <a:buFont typeface="Wingdings" pitchFamily="2" charset="2"/>
              <a:buChar char="Ø"/>
            </a:pPr>
            <a:r>
              <a:rPr lang="en-US" smtClean="0">
                <a:effectLst/>
                <a:cs typeface="Arial" charset="0"/>
              </a:rPr>
              <a:t>Water-Soluble Chloride Testing</a:t>
            </a:r>
          </a:p>
          <a:p>
            <a:pPr marL="438150" indent="-319088">
              <a:buClr>
                <a:srgbClr val="002060"/>
              </a:buClr>
              <a:buFont typeface="Wingdings" pitchFamily="2" charset="2"/>
              <a:buNone/>
            </a:pPr>
            <a:endParaRPr lang="en-US" smtClean="0">
              <a:effectLst/>
              <a:cs typeface="Arial" charset="0"/>
            </a:endParaRPr>
          </a:p>
          <a:p>
            <a:pPr marL="438150" indent="-319088">
              <a:buClr>
                <a:srgbClr val="002060"/>
              </a:buClr>
              <a:buFont typeface="Wingdings" pitchFamily="2" charset="2"/>
              <a:buChar char="Ø"/>
            </a:pPr>
            <a:r>
              <a:rPr lang="en-US" smtClean="0">
                <a:effectLst/>
                <a:cs typeface="Arial" charset="0"/>
              </a:rPr>
              <a:t>Water-Soluble Sulfate Testing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5448"/>
            <a:ext cx="8229600" cy="1252728"/>
          </a:xfrm>
        </p:spPr>
        <p:txBody>
          <a:bodyPr rIns="45720"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 b="1" kern="1200" dirty="0" smtClean="0">
                <a:solidFill>
                  <a:schemeClr val="tx1"/>
                </a:solidFill>
                <a:effectLst/>
              </a:rPr>
              <a:t>Soil Testing</a:t>
            </a:r>
            <a:endParaRPr lang="en-US" sz="4500" b="1" kern="1200" dirty="0">
              <a:solidFill>
                <a:schemeClr val="tx1"/>
              </a:solidFill>
              <a:effectLst/>
            </a:endParaRPr>
          </a:p>
        </p:txBody>
      </p:sp>
      <p:sp>
        <p:nvSpPr>
          <p:cNvPr id="54274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76400"/>
            <a:ext cx="8229600" cy="4625975"/>
          </a:xfrm>
          <a:noFill/>
        </p:spPr>
        <p:txBody>
          <a:bodyPr lIns="54864" tIns="91440"/>
          <a:lstStyle/>
          <a:p>
            <a:pPr marL="438150" indent="-319088" algn="ctr">
              <a:buFont typeface="Wingdings" pitchFamily="2" charset="2"/>
              <a:buNone/>
            </a:pPr>
            <a:r>
              <a:rPr lang="en-US" smtClean="0">
                <a:effectLst/>
              </a:rPr>
              <a:t>In-Situ Soil Resistivity Testing</a:t>
            </a:r>
          </a:p>
        </p:txBody>
      </p:sp>
      <p:pic>
        <p:nvPicPr>
          <p:cNvPr id="54275" name="Picture 3" descr="167.jpg"/>
          <p:cNvPicPr>
            <a:picLocks noChangeAspect="1"/>
          </p:cNvPicPr>
          <p:nvPr/>
        </p:nvPicPr>
        <p:blipFill>
          <a:blip r:embed="rId3"/>
          <a:srcRect l="25000" t="11111" r="18333" b="20000"/>
          <a:stretch>
            <a:fillRect/>
          </a:stretch>
        </p:blipFill>
        <p:spPr bwMode="auto">
          <a:xfrm>
            <a:off x="457200" y="2514600"/>
            <a:ext cx="44196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Symbol" pitchFamily="18" charset="2"/>
            </a:endParaRPr>
          </a:p>
        </p:txBody>
      </p:sp>
      <p:pic>
        <p:nvPicPr>
          <p:cNvPr id="54277" name="Picture 5" descr="4-pin diagr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3200400"/>
            <a:ext cx="3568700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5448"/>
            <a:ext cx="8229600" cy="1252728"/>
          </a:xfrm>
        </p:spPr>
        <p:txBody>
          <a:bodyPr rIns="45720"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 b="1" kern="1200" dirty="0" smtClean="0">
                <a:solidFill>
                  <a:schemeClr val="tx1"/>
                </a:solidFill>
                <a:effectLst/>
              </a:rPr>
              <a:t>Soil Testing</a:t>
            </a:r>
            <a:endParaRPr lang="en-US" sz="4500" b="1" kern="1200" dirty="0">
              <a:solidFill>
                <a:schemeClr val="tx1"/>
              </a:solidFill>
              <a:effectLst/>
            </a:endParaRPr>
          </a:p>
        </p:txBody>
      </p:sp>
      <p:sp>
        <p:nvSpPr>
          <p:cNvPr id="5632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8229600" cy="4533900"/>
          </a:xfrm>
          <a:noFill/>
        </p:spPr>
        <p:txBody>
          <a:bodyPr lIns="54864" tIns="91440"/>
          <a:lstStyle/>
          <a:p>
            <a:pPr marL="438150" indent="-319088" algn="ctr">
              <a:buFont typeface="Wingdings" pitchFamily="2" charset="2"/>
              <a:buNone/>
            </a:pPr>
            <a:r>
              <a:rPr lang="en-US" smtClean="0">
                <a:effectLst/>
                <a:cs typeface="Arial" charset="0"/>
              </a:rPr>
              <a:t>Laboratory Minimum Soil Resistivity Testing</a:t>
            </a:r>
          </a:p>
          <a:p>
            <a:pPr marL="438150" indent="-319088" algn="ctr">
              <a:buFont typeface="Wingdings" pitchFamily="2" charset="2"/>
              <a:buNone/>
            </a:pPr>
            <a:endParaRPr lang="en-US" sz="1800" smtClean="0">
              <a:effectLst/>
              <a:cs typeface="Arial" charset="0"/>
            </a:endParaRPr>
          </a:p>
          <a:p>
            <a:pPr marL="438150" indent="-319088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000" smtClean="0">
                <a:effectLst/>
                <a:cs typeface="Arial" charset="0"/>
              </a:rPr>
              <a:t>&lt;500 ohm-cm		Extremely corrosive</a:t>
            </a:r>
          </a:p>
          <a:p>
            <a:pPr marL="438150" indent="-319088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000" smtClean="0">
                <a:effectLst/>
                <a:cs typeface="Arial" charset="0"/>
              </a:rPr>
              <a:t>500-1,000 ohm-cm		Very corrosive</a:t>
            </a:r>
          </a:p>
          <a:p>
            <a:pPr marL="438150" indent="-319088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000" smtClean="0">
                <a:effectLst/>
                <a:cs typeface="Arial" charset="0"/>
              </a:rPr>
              <a:t>1,000-2,000 ohm-cm	Moderately Corrosive</a:t>
            </a:r>
          </a:p>
          <a:p>
            <a:pPr marL="438150" indent="-319088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000" smtClean="0">
                <a:effectLst/>
                <a:cs typeface="Arial" charset="0"/>
              </a:rPr>
              <a:t>2,000-10,000 ohm-cm	Mildly Corrosive</a:t>
            </a:r>
          </a:p>
          <a:p>
            <a:pPr marL="438150" indent="-319088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000" smtClean="0">
                <a:effectLst/>
                <a:cs typeface="Arial" charset="0"/>
              </a:rPr>
              <a:t>&gt;10,000 ohm-cm		Progressively lower corrosivity</a:t>
            </a:r>
          </a:p>
          <a:p>
            <a:pPr marL="438150" indent="-319088">
              <a:buClr>
                <a:schemeClr val="tx1"/>
              </a:buClr>
              <a:buFont typeface="Wingdings" pitchFamily="2" charset="2"/>
              <a:buNone/>
            </a:pPr>
            <a:endParaRPr lang="en-US" smtClean="0">
              <a:effectLst/>
              <a:cs typeface="Arial" charset="0"/>
            </a:endParaRPr>
          </a:p>
        </p:txBody>
      </p:sp>
      <p:pic>
        <p:nvPicPr>
          <p:cNvPr id="56323" name="Picture 2" descr="http://www.farwestcorrosion.com/images/fwst22/tink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4191000"/>
            <a:ext cx="33210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fld id="{DAE177B1-B86D-4B4C-92C1-25446C557BC6}" type="slidenum">
              <a:rPr lang="en-US" altLang="en-US" sz="1200">
                <a:effectLst>
                  <a:outerShdw blurRad="38100" dist="38100" dir="2700000" algn="tl">
                    <a:srgbClr val="000000"/>
                  </a:outerShdw>
                </a:effectLst>
              </a:rPr>
              <a:pPr algn="ctr">
                <a:defRPr/>
              </a:pPr>
              <a:t>18</a:t>
            </a:fld>
            <a:endParaRPr lang="en-US" altLang="en-US" sz="1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Color and Aeration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00200"/>
            <a:ext cx="8610600" cy="4525963"/>
          </a:xfrm>
        </p:spPr>
        <p:txBody>
          <a:bodyPr/>
          <a:lstStyle/>
          <a:p>
            <a:pPr>
              <a:defRPr/>
            </a:pPr>
            <a:r>
              <a:rPr lang="en-US"/>
              <a:t>High levels of bacteria can consume the oxygen present in the soil</a:t>
            </a:r>
          </a:p>
          <a:p>
            <a:pPr>
              <a:defRPr/>
            </a:pPr>
            <a:endParaRPr lang="en-US"/>
          </a:p>
          <a:p>
            <a:pPr lvl="1">
              <a:defRPr/>
            </a:pPr>
            <a:r>
              <a:rPr lang="en-US"/>
              <a:t>Bacteria </a:t>
            </a:r>
            <a:r>
              <a:rPr lang="en-US" sz="2400">
                <a:sym typeface="Wingdings" pitchFamily="2" charset="2"/>
              </a:rPr>
              <a:t> Consume O</a:t>
            </a:r>
            <a:r>
              <a:rPr lang="en-US" sz="2400" baseline="-25000">
                <a:sym typeface="Wingdings" pitchFamily="2" charset="2"/>
              </a:rPr>
              <a:t>2 </a:t>
            </a:r>
            <a:r>
              <a:rPr lang="en-US" sz="2400">
                <a:sym typeface="Wingdings" pitchFamily="2" charset="2"/>
              </a:rPr>
              <a:t>Poor Aerated</a:t>
            </a:r>
          </a:p>
          <a:p>
            <a:pPr lvl="1">
              <a:defRPr/>
            </a:pPr>
            <a:endParaRPr lang="en-US" sz="2400">
              <a:sym typeface="Wingdings" pitchFamily="2" charset="2"/>
            </a:endParaRPr>
          </a:p>
          <a:p>
            <a:pPr>
              <a:defRPr/>
            </a:pPr>
            <a:r>
              <a:rPr lang="en-US">
                <a:sym typeface="Wingdings" pitchFamily="2" charset="2"/>
              </a:rPr>
              <a:t>Hot-dip galvanized steel will not perform as well in soils containing large amounts of organic bacteria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fld id="{3959EC59-1A6A-4FF7-94A2-037BD3487CF5}" type="slidenum">
              <a:rPr lang="en-US" altLang="en-US" sz="1200">
                <a:effectLst>
                  <a:outerShdw blurRad="38100" dist="38100" dir="2700000" algn="tl">
                    <a:srgbClr val="000000"/>
                  </a:outerShdw>
                </a:effectLst>
              </a:rPr>
              <a:pPr algn="ctr">
                <a:defRPr/>
              </a:pPr>
              <a:t>19</a:t>
            </a:fld>
            <a:endParaRPr lang="en-US" altLang="en-US" sz="1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Time of Wetness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0200"/>
            <a:ext cx="8305800" cy="4953000"/>
          </a:xfrm>
        </p:spPr>
        <p:txBody>
          <a:bodyPr/>
          <a:lstStyle/>
          <a:p>
            <a:pPr>
              <a:defRPr/>
            </a:pPr>
            <a:r>
              <a:rPr lang="en-US" dirty="0"/>
              <a:t>Time of wetness affects the corrosion rate of a soil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longer soils stays wet the more corrosive the soil is to HDG steel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Frequent rainfall promotes more acidic soil conditions and increases time of wetness, both increasing the </a:t>
            </a:r>
            <a:r>
              <a:rPr lang="en-US" dirty="0" err="1"/>
              <a:t>corrosivity</a:t>
            </a:r>
            <a:r>
              <a:rPr lang="en-US" dirty="0"/>
              <a:t> of the soil.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Outline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1: Introduction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2: Soil Characteristics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3: Soil Corrosivity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4: Parameters effect soil corrosivity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5: Soil corrosion rate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6: Corrosion Inspection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7: Corrosion Control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8: Cathodic Protection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9: Q &amp; A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fld id="{30004CFF-BA48-4B64-B3B2-86C84AE582A3}" type="slidenum">
              <a:rPr lang="en-US" altLang="en-US" sz="1200">
                <a:effectLst>
                  <a:outerShdw blurRad="38100" dist="38100" dir="2700000" algn="tl">
                    <a:srgbClr val="000000"/>
                  </a:outerShdw>
                </a:effectLst>
              </a:rPr>
              <a:pPr algn="ctr">
                <a:defRPr/>
              </a:pPr>
              <a:t>20</a:t>
            </a:fld>
            <a:endParaRPr lang="en-US" altLang="en-US" sz="1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Particle Size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44663"/>
            <a:ext cx="8366125" cy="4525962"/>
          </a:xfrm>
        </p:spPr>
        <p:txBody>
          <a:bodyPr/>
          <a:lstStyle/>
          <a:p>
            <a:pPr>
              <a:defRPr/>
            </a:pPr>
            <a:r>
              <a:rPr lang="en-US" dirty="0"/>
              <a:t>Controls aeration and time of wetness	</a:t>
            </a:r>
          </a:p>
          <a:p>
            <a:pPr lvl="1">
              <a:defRPr/>
            </a:pPr>
            <a:r>
              <a:rPr lang="en-US" dirty="0"/>
              <a:t>3 categories of particle size for </a:t>
            </a:r>
            <a:r>
              <a:rPr lang="en-US" dirty="0" smtClean="0"/>
              <a:t>soils</a:t>
            </a:r>
          </a:p>
          <a:p>
            <a:pPr lvl="1">
              <a:buFont typeface="Wingdings" pitchFamily="2" charset="2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Sand   (0.07 - 2 mm )</a:t>
            </a:r>
          </a:p>
          <a:p>
            <a:pPr>
              <a:defRPr/>
            </a:pPr>
            <a:r>
              <a:rPr lang="en-US" dirty="0"/>
              <a:t>Silt      (0.005 - 0.07 mm)</a:t>
            </a:r>
          </a:p>
          <a:p>
            <a:pPr>
              <a:defRPr/>
            </a:pPr>
            <a:r>
              <a:rPr lang="en-US" dirty="0"/>
              <a:t>Clay    (&lt; 0.005 mm)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fld id="{0D77111B-6B10-4FBB-91C8-4FB55CD42481}" type="slidenum">
              <a:rPr lang="en-US" altLang="en-US" sz="1200">
                <a:effectLst>
                  <a:outerShdw blurRad="38100" dist="38100" dir="2700000" algn="tl">
                    <a:srgbClr val="000000"/>
                  </a:outerShdw>
                </a:effectLst>
              </a:rPr>
              <a:pPr algn="ctr">
                <a:defRPr/>
              </a:pPr>
              <a:t>21</a:t>
            </a:fld>
            <a:endParaRPr lang="en-US" altLang="en-US" sz="1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Color and Aeration 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00200"/>
            <a:ext cx="8466138" cy="4953000"/>
          </a:xfrm>
        </p:spPr>
        <p:txBody>
          <a:bodyPr/>
          <a:lstStyle/>
          <a:p>
            <a:pPr>
              <a:defRPr/>
            </a:pPr>
            <a:r>
              <a:rPr lang="en-US" sz="3400" smtClean="0"/>
              <a:t>Simplest method of characterization</a:t>
            </a:r>
          </a:p>
          <a:p>
            <a:pPr lvl="1">
              <a:defRPr/>
            </a:pPr>
            <a:r>
              <a:rPr lang="en-US" smtClean="0"/>
              <a:t>Red, Yellow and Brown </a:t>
            </a:r>
            <a:r>
              <a:rPr lang="en-US" smtClean="0">
                <a:sym typeface="Wingdings" pitchFamily="2" charset="2"/>
              </a:rPr>
              <a:t> Oxidized Fe 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smtClean="0">
                <a:sym typeface="Wingdings" pitchFamily="2" charset="2"/>
              </a:rPr>
              <a:t>			 Well Aerated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smtClean="0">
                <a:sym typeface="Wingdings" pitchFamily="2" charset="2"/>
              </a:rPr>
              <a:t/>
            </a:r>
            <a:br>
              <a:rPr lang="en-US" smtClean="0">
                <a:sym typeface="Wingdings" pitchFamily="2" charset="2"/>
              </a:rPr>
            </a:br>
            <a:r>
              <a:rPr lang="en-US" smtClean="0">
                <a:sym typeface="Wingdings" pitchFamily="2" charset="2"/>
              </a:rPr>
              <a:t>Well aerated soils are less corrosive than poorly aerated soils for HDG</a:t>
            </a:r>
          </a:p>
          <a:p>
            <a:pPr lvl="1">
              <a:buFont typeface="Wingdings" pitchFamily="2" charset="2"/>
              <a:buNone/>
              <a:defRPr/>
            </a:pPr>
            <a:endParaRPr lang="en-US" smtClean="0">
              <a:sym typeface="Wingdings" pitchFamily="2" charset="2"/>
            </a:endParaRPr>
          </a:p>
          <a:p>
            <a:pPr lvl="1">
              <a:defRPr/>
            </a:pPr>
            <a:r>
              <a:rPr lang="en-US" smtClean="0">
                <a:sym typeface="Wingdings" pitchFamily="2" charset="2"/>
              </a:rPr>
              <a:t>Gray  Poorly Aerated  More Corrosive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Questions to be asked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/>
              <a:t>Does corrosion take place?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b="1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sz="2400" b="1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/>
              <a:t>If it does, how fast?  Life expectancy?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/>
              <a:t>How can we control the rate of corrosion?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	 </a:t>
            </a:r>
            <a:endParaRPr lang="en-US" sz="2400" b="1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advClick="0" advTm="112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scan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762000"/>
            <a:ext cx="586422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0" name="Text Box 3"/>
          <p:cNvSpPr txBox="1">
            <a:spLocks noChangeArrowheads="1"/>
          </p:cNvSpPr>
          <p:nvPr/>
        </p:nvSpPr>
        <p:spPr bwMode="auto">
          <a:xfrm>
            <a:off x="3048000" y="50292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8611" name="Text Box 4"/>
          <p:cNvSpPr txBox="1">
            <a:spLocks noChangeArrowheads="1"/>
          </p:cNvSpPr>
          <p:nvPr/>
        </p:nvSpPr>
        <p:spPr bwMode="auto">
          <a:xfrm>
            <a:off x="3352800" y="5181600"/>
            <a:ext cx="425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800000"/>
                </a:solidFill>
                <a:latin typeface="Times New Roman" pitchFamily="18" charset="0"/>
              </a:rPr>
              <a:t>Immunity, Cathodic Protection</a:t>
            </a:r>
          </a:p>
        </p:txBody>
      </p:sp>
      <p:sp>
        <p:nvSpPr>
          <p:cNvPr id="68612" name="Text Box 5"/>
          <p:cNvSpPr txBox="1">
            <a:spLocks noChangeArrowheads="1"/>
          </p:cNvSpPr>
          <p:nvPr/>
        </p:nvSpPr>
        <p:spPr bwMode="auto">
          <a:xfrm>
            <a:off x="3048000" y="38100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800000"/>
                </a:solidFill>
                <a:latin typeface="Times New Roman" pitchFamily="18" charset="0"/>
              </a:rPr>
              <a:t>Corrosion</a:t>
            </a:r>
          </a:p>
        </p:txBody>
      </p:sp>
      <p:sp>
        <p:nvSpPr>
          <p:cNvPr id="68613" name="Line 6"/>
          <p:cNvSpPr>
            <a:spLocks noChangeShapeType="1"/>
          </p:cNvSpPr>
          <p:nvPr/>
        </p:nvSpPr>
        <p:spPr bwMode="auto">
          <a:xfrm flipH="1">
            <a:off x="6553200" y="2438400"/>
            <a:ext cx="1371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992" name="Text Box 8"/>
          <p:cNvSpPr txBox="1">
            <a:spLocks noChangeArrowheads="1"/>
          </p:cNvSpPr>
          <p:nvPr/>
        </p:nvSpPr>
        <p:spPr bwMode="auto">
          <a:xfrm>
            <a:off x="1219200" y="0"/>
            <a:ext cx="685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Stability Diagram For Iron</a:t>
            </a:r>
          </a:p>
        </p:txBody>
      </p:sp>
      <p:sp>
        <p:nvSpPr>
          <p:cNvPr id="68615" name="Line 9"/>
          <p:cNvSpPr>
            <a:spLocks noChangeShapeType="1"/>
          </p:cNvSpPr>
          <p:nvPr/>
        </p:nvSpPr>
        <p:spPr bwMode="auto">
          <a:xfrm flipH="1">
            <a:off x="6019800" y="1143000"/>
            <a:ext cx="1905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advClick="0" advTm="112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5448"/>
            <a:ext cx="8229600" cy="1252728"/>
          </a:xfrm>
        </p:spPr>
        <p:txBody>
          <a:bodyPr rIns="45720"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500" b="1" kern="1200" dirty="0" smtClean="0">
                <a:solidFill>
                  <a:srgbClr val="FFFF00"/>
                </a:solidFill>
                <a:effectLst/>
              </a:rPr>
              <a:t>Soil Testing – Electrochemical </a:t>
            </a:r>
            <a:endParaRPr lang="en-US" sz="4500" b="1" kern="1200" dirty="0">
              <a:solidFill>
                <a:srgbClr val="FFFF00"/>
              </a:solidFill>
              <a:effectLst/>
            </a:endParaRPr>
          </a:p>
        </p:txBody>
      </p:sp>
      <p:pic>
        <p:nvPicPr>
          <p:cNvPr id="70658" name="Picture 2" descr="http://www.matcoinc.com/files/electrochemical_corrosionCe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743200"/>
            <a:ext cx="38290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685800" y="1600200"/>
            <a:ext cx="7543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>
                <a:cs typeface="Arial" charset="0"/>
              </a:rPr>
              <a:t>Linear resistance polarization – Directly measures corrosion rate and identifies oxidizing or reducing nature.</a:t>
            </a:r>
          </a:p>
          <a:p>
            <a:pPr>
              <a:buFont typeface="Wingdings" pitchFamily="2" charset="2"/>
              <a:buChar char="Ø"/>
            </a:pPr>
            <a:r>
              <a:rPr lang="en-US">
                <a:cs typeface="Arial" charset="0"/>
              </a:rPr>
              <a:t>Zero-resistance ametry – Measures susceptibility to galvanic corrosion.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Corrosion Rate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Test coupon</a:t>
            </a:r>
          </a:p>
          <a:p>
            <a:r>
              <a:rPr lang="en-US" smtClean="0">
                <a:effectLst/>
              </a:rPr>
              <a:t>Resistance Polarization</a:t>
            </a:r>
          </a:p>
          <a:p>
            <a:r>
              <a:rPr lang="en-US" smtClean="0">
                <a:effectLst/>
              </a:rPr>
              <a:t>Tafel Law</a:t>
            </a:r>
          </a:p>
          <a:p>
            <a:r>
              <a:rPr lang="en-US" smtClean="0">
                <a:effectLst/>
              </a:rPr>
              <a:t>Dynamic Polarization</a:t>
            </a:r>
          </a:p>
          <a:p>
            <a:r>
              <a:rPr lang="en-US" smtClean="0">
                <a:effectLst/>
              </a:rPr>
              <a:t>EIS</a:t>
            </a:r>
          </a:p>
          <a:p>
            <a:r>
              <a:rPr lang="en-US" smtClean="0">
                <a:effectLst/>
              </a:rPr>
              <a:t>Physical Measurements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Failure Examples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ffectLst/>
              </a:rPr>
              <a:t>Utility, Communication Tower Structures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Anchor Rods</a:t>
            </a:r>
          </a:p>
          <a:p>
            <a:endParaRPr lang="en-US" smtClean="0">
              <a:effectLst/>
            </a:endParaRPr>
          </a:p>
          <a:p>
            <a:r>
              <a:rPr lang="en-US" smtClean="0">
                <a:effectLst/>
              </a:rPr>
              <a:t>Galvanized Poles and Towers</a:t>
            </a:r>
          </a:p>
          <a:p>
            <a:endParaRPr lang="en-US" smtClean="0">
              <a:effectLst/>
            </a:endParaRPr>
          </a:p>
          <a:p>
            <a:r>
              <a:rPr lang="en-US" smtClean="0">
                <a:effectLst/>
              </a:rPr>
              <a:t>Copper Grounding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3" descr="873817 Tower"/>
          <p:cNvPicPr>
            <a:picLocks noChangeAspect="1" noChangeArrowheads="1"/>
          </p:cNvPicPr>
          <p:nvPr/>
        </p:nvPicPr>
        <p:blipFill>
          <a:blip r:embed="rId2"/>
          <a:srcRect t="7651" b="7950"/>
          <a:stretch>
            <a:fillRect/>
          </a:stretch>
        </p:blipFill>
        <p:spPr bwMode="auto">
          <a:xfrm>
            <a:off x="457200" y="228600"/>
            <a:ext cx="8153400" cy="64770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3" descr="C:\Anchor rods\CraigSnyder\Crushed sec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44488"/>
            <a:ext cx="8077200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"/>
          <p:cNvSpPr txBox="1">
            <a:spLocks noChangeArrowheads="1"/>
          </p:cNvSpPr>
          <p:nvPr/>
        </p:nvSpPr>
        <p:spPr bwMode="auto">
          <a:xfrm>
            <a:off x="990600" y="914400"/>
            <a:ext cx="7086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5400"/>
              <a:t>History</a:t>
            </a:r>
          </a:p>
        </p:txBody>
      </p:sp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990600" y="2209800"/>
            <a:ext cx="70104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1-Early Century: all corrosion problems was attributed to stray currents from trollly cars, and subways. </a:t>
            </a:r>
          </a:p>
          <a:p>
            <a:pPr eaLnBrk="0" hangingPunct="0"/>
            <a:endParaRPr lang="en-US"/>
          </a:p>
          <a:p>
            <a:pPr eaLnBrk="0" hangingPunct="0"/>
            <a:r>
              <a:rPr lang="en-US"/>
              <a:t>2-1910 congress authorized NBS(National Bureau of Standards to investigate stray current problems</a:t>
            </a:r>
          </a:p>
          <a:p>
            <a:pPr eaLnBrk="0" hangingPunct="0"/>
            <a:endParaRPr lang="en-US"/>
          </a:p>
          <a:p>
            <a:pPr eaLnBrk="0" hangingPunct="0"/>
            <a:r>
              <a:rPr lang="en-US"/>
              <a:t>3-By 1920 they found out that you do not need to have stray currents to have corrosion problems</a:t>
            </a:r>
          </a:p>
          <a:p>
            <a:pPr eaLnBrk="0" hangingPunct="0"/>
            <a:endParaRPr lang="en-US"/>
          </a:p>
          <a:p>
            <a:pPr eaLnBrk="0" hangingPunct="0"/>
            <a:r>
              <a:rPr lang="en-US"/>
              <a:t>4-1945 NBS concluded that soil corrosion is too complex to permit correlation with any one parameter. Extensive data was provided at this time for many soil conditions and metals</a:t>
            </a:r>
          </a:p>
          <a:p>
            <a:pPr eaLnBrk="0" hangingPunct="0"/>
            <a:endParaRPr lang="en-US"/>
          </a:p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 descr="C:\Anchor rods\CraigSnyder\Tower ba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533400"/>
            <a:ext cx="7529513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2" name="Line 4"/>
          <p:cNvSpPr>
            <a:spLocks noChangeShapeType="1"/>
          </p:cNvSpPr>
          <p:nvPr/>
        </p:nvSpPr>
        <p:spPr bwMode="auto">
          <a:xfrm flipH="1">
            <a:off x="1981200" y="1371600"/>
            <a:ext cx="685800" cy="34290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 descr="C:\Anchor rods\CraigSnyder\Anchor to Foundation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33400"/>
            <a:ext cx="7543800" cy="56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 descr="C:\Documents and Settings\mz4\Desktop\Duke Energy\Onsite Photos\DSC039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810000"/>
            <a:ext cx="4267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775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8600" y="473075"/>
            <a:ext cx="8716963" cy="1431925"/>
          </a:xfrm>
          <a:solidFill>
            <a:schemeClr val="accent2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2400" b="1" smtClean="0"/>
              <a:t>CASE </a:t>
            </a:r>
            <a:br>
              <a:rPr lang="en-US" sz="2400" b="1" smtClean="0"/>
            </a:br>
            <a:r>
              <a:rPr lang="en-US" sz="2400" b="1" smtClean="0"/>
              <a:t>HISTORY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" y="3886200"/>
            <a:ext cx="8991600" cy="2743200"/>
          </a:xfrm>
          <a:solidFill>
            <a:schemeClr val="accent2"/>
          </a:soli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b="1" smtClean="0">
                <a:solidFill>
                  <a:schemeClr val="tx2"/>
                </a:solidFill>
              </a:rPr>
              <a:t>Graphitization: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b="1" smtClean="0">
                <a:solidFill>
                  <a:schemeClr val="tx2"/>
                </a:solidFill>
              </a:rPr>
              <a:t>Cast Iron Water Main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b="1" smtClean="0">
                <a:solidFill>
                  <a:schemeClr val="tx2"/>
                </a:solidFill>
              </a:rPr>
              <a:t>Brittle Failure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chemeClr val="hlink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Photograph showing the longitudinal crack in the pipe.</a:t>
            </a:r>
          </a:p>
        </p:txBody>
      </p:sp>
      <p:pic>
        <p:nvPicPr>
          <p:cNvPr id="90114" name="Picture 4" descr="fig1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1295400" y="1887538"/>
            <a:ext cx="7467600" cy="405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chemeClr val="tx2"/>
          </a:solidFill>
          <a:ln>
            <a:solidFill>
              <a:schemeClr val="hlink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0B0A24"/>
                </a:solidFill>
              </a:rPr>
              <a:t>Photograph showing the transverse saw cut through the pipe at a location 15 inches from the end of the pipe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92163" name="Picture 4" descr="fig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00200"/>
            <a:ext cx="7848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4" name="Text Box 5"/>
          <p:cNvSpPr txBox="1">
            <a:spLocks noChangeArrowheads="1"/>
          </p:cNvSpPr>
          <p:nvPr/>
        </p:nvSpPr>
        <p:spPr bwMode="auto">
          <a:xfrm>
            <a:off x="762000" y="6324600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Corrosive soils, Clay, High Salt Content Soils and MIC low 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chemeClr val="hlink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Photograph showing that secondary cracking was confined to the corroded areas of the pipe.</a:t>
            </a:r>
          </a:p>
        </p:txBody>
      </p:sp>
      <p:pic>
        <p:nvPicPr>
          <p:cNvPr id="94210" name="Picture 4" descr="fig39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1219200" y="2054225"/>
            <a:ext cx="7620000" cy="41179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More Failures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Failure of Towers in flooded valley, 2001</a:t>
            </a:r>
          </a:p>
          <a:p>
            <a:pPr eaLnBrk="1" hangingPunct="1">
              <a:defRPr/>
            </a:pPr>
            <a:r>
              <a:rPr lang="en-US" smtClean="0"/>
              <a:t>Similar incident in BC  2002</a:t>
            </a:r>
          </a:p>
          <a:p>
            <a:pPr eaLnBrk="1" hangingPunct="1">
              <a:defRPr/>
            </a:pPr>
            <a:r>
              <a:rPr lang="en-US" smtClean="0"/>
              <a:t>Failure of anchor rods 2003</a:t>
            </a:r>
          </a:p>
          <a:p>
            <a:pPr eaLnBrk="1" hangingPunct="1">
              <a:defRPr/>
            </a:pPr>
            <a:r>
              <a:rPr lang="en-US" smtClean="0"/>
              <a:t>Failure of anchor rods 2005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High chloride content  &amp; low pH</a:t>
            </a:r>
          </a:p>
          <a:p>
            <a:pPr eaLnBrk="1" hangingPunct="1">
              <a:defRPr/>
            </a:pPr>
            <a:r>
              <a:rPr lang="en-US" smtClean="0"/>
              <a:t>Very high chloride content &amp; high 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2" descr="5L040 #547-2 00-09-01 #08 (A-leg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1336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6" name="TextBox 2"/>
          <p:cNvSpPr txBox="1">
            <a:spLocks noChangeArrowheads="1"/>
          </p:cNvSpPr>
          <p:nvPr/>
        </p:nvSpPr>
        <p:spPr bwMode="auto">
          <a:xfrm>
            <a:off x="1828800" y="5943600"/>
            <a:ext cx="617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Localized Corrosion Attack at a load bearing member</a:t>
            </a:r>
          </a:p>
        </p:txBody>
      </p:sp>
      <p:sp>
        <p:nvSpPr>
          <p:cNvPr id="98307" name="Text Box 4"/>
          <p:cNvSpPr txBox="1">
            <a:spLocks noChangeArrowheads="1"/>
          </p:cNvSpPr>
          <p:nvPr/>
        </p:nvSpPr>
        <p:spPr bwMode="auto">
          <a:xfrm>
            <a:off x="3048000" y="914400"/>
            <a:ext cx="594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Direct Burial Utility Towers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77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Extensive Localized Corrosion</a:t>
            </a:r>
            <a:br>
              <a:rPr lang="en-US" sz="4000" dirty="0"/>
            </a:br>
            <a:r>
              <a:rPr lang="en-US" sz="4000" dirty="0" smtClean="0"/>
              <a:t>Suspect </a:t>
            </a:r>
            <a:r>
              <a:rPr lang="en-US" sz="4000" dirty="0"/>
              <a:t>Potentials </a:t>
            </a:r>
          </a:p>
        </p:txBody>
      </p:sp>
      <p:pic>
        <p:nvPicPr>
          <p:cNvPr id="100354" name="Picture 3" descr="873817 Anch1 0deg - Excavation (2)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371600" y="1600200"/>
            <a:ext cx="6172200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5448"/>
            <a:ext cx="8229600" cy="1252728"/>
          </a:xfrm>
        </p:spPr>
        <p:txBody>
          <a:bodyPr rIns="45720"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500" b="1" kern="1200" dirty="0" smtClean="0">
                <a:solidFill>
                  <a:schemeClr val="tx1"/>
                </a:solidFill>
                <a:effectLst/>
              </a:rPr>
              <a:t>Predicting Soil </a:t>
            </a:r>
            <a:r>
              <a:rPr lang="en-US" sz="4500" b="1" kern="1200" dirty="0" err="1" smtClean="0">
                <a:solidFill>
                  <a:schemeClr val="tx1"/>
                </a:solidFill>
                <a:effectLst/>
              </a:rPr>
              <a:t>Corrosivity</a:t>
            </a:r>
            <a:r>
              <a:rPr lang="en-US" sz="4500" b="1" kern="1200" dirty="0" smtClean="0">
                <a:solidFill>
                  <a:schemeClr val="accent1">
                    <a:satMod val="150000"/>
                  </a:schemeClr>
                </a:solidFill>
                <a:effectLst/>
              </a:rPr>
              <a:t>	</a:t>
            </a:r>
            <a:endParaRPr lang="en-US" sz="4500" b="1" kern="1200" dirty="0">
              <a:solidFill>
                <a:schemeClr val="accent1">
                  <a:satMod val="150000"/>
                </a:schemeClr>
              </a:solidFill>
              <a:effectLst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4294967295"/>
          </p:nvPr>
        </p:nvSpPr>
        <p:spPr>
          <a:xfrm>
            <a:off x="381000" y="1295400"/>
            <a:ext cx="8229600" cy="4533900"/>
          </a:xfrm>
          <a:noFill/>
        </p:spPr>
        <p:txBody>
          <a:bodyPr lIns="54864" tIns="91440"/>
          <a:lstStyle/>
          <a:p>
            <a:pPr marL="438150" indent="-319088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smtClean="0">
                <a:effectLst/>
                <a:cs typeface="Arial" charset="0"/>
              </a:rPr>
              <a:t>Natural Resources Conservation Service</a:t>
            </a:r>
          </a:p>
          <a:p>
            <a:pPr marL="438150" indent="-319088">
              <a:buClr>
                <a:srgbClr val="002060"/>
              </a:buClr>
              <a:buFont typeface="Wingdings" pitchFamily="2" charset="2"/>
              <a:buNone/>
            </a:pPr>
            <a:endParaRPr lang="en-US" sz="2800" smtClean="0">
              <a:effectLst/>
              <a:cs typeface="Arial" charset="0"/>
            </a:endParaRPr>
          </a:p>
          <a:p>
            <a:pPr marL="438150" indent="-319088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smtClean="0">
                <a:effectLst/>
                <a:cs typeface="Arial" charset="0"/>
              </a:rPr>
              <a:t>1974 extensive soil testing performed on over 2,300 soil types in United States</a:t>
            </a:r>
          </a:p>
          <a:p>
            <a:pPr marL="438150" indent="-319088">
              <a:buClr>
                <a:srgbClr val="002060"/>
              </a:buClr>
              <a:buFont typeface="Wingdings" pitchFamily="2" charset="2"/>
              <a:buNone/>
            </a:pPr>
            <a:endParaRPr lang="en-US" sz="2800" smtClean="0">
              <a:effectLst/>
              <a:cs typeface="Arial" charset="0"/>
            </a:endParaRPr>
          </a:p>
          <a:p>
            <a:pPr marL="438150" indent="-319088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smtClean="0">
                <a:effectLst/>
                <a:cs typeface="Arial" charset="0"/>
              </a:rPr>
              <a:t>Soils described by horizon (layer), structure, color, organic content, pH, water table, topography, and chemical/mineral content.</a:t>
            </a:r>
          </a:p>
          <a:p>
            <a:pPr marL="438150" indent="-319088">
              <a:buClr>
                <a:srgbClr val="002060"/>
              </a:buClr>
              <a:buFont typeface="Wingdings" pitchFamily="2" charset="2"/>
              <a:buNone/>
            </a:pPr>
            <a:endParaRPr lang="en-US" sz="2800" smtClean="0">
              <a:effectLst/>
              <a:cs typeface="Arial" charset="0"/>
            </a:endParaRPr>
          </a:p>
          <a:p>
            <a:pPr marL="438150" indent="-319088"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400" smtClean="0">
                <a:effectLst/>
                <a:cs typeface="Arial" charset="0"/>
              </a:rPr>
              <a:t>Websoilsurvey.nrcs.usda.gov/app/websoilsurvey.aspx</a:t>
            </a:r>
          </a:p>
          <a:p>
            <a:pPr marL="438150" indent="-319088">
              <a:buClr>
                <a:srgbClr val="002060"/>
              </a:buClr>
              <a:buFont typeface="Wingdings" pitchFamily="2" charset="2"/>
              <a:buChar char="Ø"/>
            </a:pPr>
            <a:endParaRPr lang="en-US" smtClean="0">
              <a:effectLst/>
              <a:cs typeface="Arial" charset="0"/>
            </a:endParaRPr>
          </a:p>
          <a:p>
            <a:pPr marL="438150" indent="-319088">
              <a:buClr>
                <a:srgbClr val="002060"/>
              </a:buClr>
              <a:buFont typeface="Wingdings" pitchFamily="2" charset="2"/>
              <a:buChar char="Ø"/>
            </a:pPr>
            <a:endParaRPr lang="en-US" smtClean="0">
              <a:effectLst/>
              <a:cs typeface="Arial" charset="0"/>
            </a:endParaRPr>
          </a:p>
          <a:p>
            <a:pPr marL="438150" indent="-319088">
              <a:buClr>
                <a:srgbClr val="002060"/>
              </a:buClr>
              <a:buFont typeface="Wingdings" pitchFamily="2" charset="2"/>
              <a:buChar char="Ø"/>
            </a:pPr>
            <a:endParaRPr lang="en-US" smtClean="0">
              <a:effectLst/>
              <a:cs typeface="Arial" charset="0"/>
            </a:endParaRPr>
          </a:p>
          <a:p>
            <a:pPr marL="438150" indent="-319088">
              <a:buClr>
                <a:srgbClr val="002060"/>
              </a:buClr>
              <a:buFont typeface="Wingdings" pitchFamily="2" charset="2"/>
              <a:buChar char="Ø"/>
            </a:pPr>
            <a:endParaRPr lang="en-US" smtClean="0">
              <a:effectLst/>
              <a:cs typeface="Arial" charset="0"/>
            </a:endParaRPr>
          </a:p>
          <a:p>
            <a:pPr marL="438150" indent="-319088">
              <a:buClr>
                <a:srgbClr val="002060"/>
              </a:buClr>
              <a:buFont typeface="Wingdings" pitchFamily="2" charset="2"/>
              <a:buChar char="Ø"/>
            </a:pPr>
            <a:endParaRPr lang="en-US" smtClean="0">
              <a:effectLst/>
              <a:cs typeface="Arial" charset="0"/>
            </a:endParaRPr>
          </a:p>
          <a:p>
            <a:pPr marL="438150" indent="-319088"/>
            <a:endParaRPr lang="en-US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Galvanized Anchor Rod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Above Ground</a:t>
            </a:r>
          </a:p>
          <a:p>
            <a:pPr>
              <a:defRPr/>
            </a:pPr>
            <a:r>
              <a:rPr lang="en-US" dirty="0" smtClean="0"/>
              <a:t>Underground</a:t>
            </a:r>
          </a:p>
          <a:p>
            <a:pPr>
              <a:defRPr/>
            </a:pPr>
            <a:r>
              <a:rPr lang="en-US" dirty="0" smtClean="0"/>
              <a:t>Copper Grounding</a:t>
            </a:r>
          </a:p>
          <a:p>
            <a:pPr>
              <a:defRPr/>
            </a:pPr>
            <a:r>
              <a:rPr lang="en-US" dirty="0" smtClean="0"/>
              <a:t>Soil Environment</a:t>
            </a:r>
          </a:p>
          <a:p>
            <a:pPr>
              <a:defRPr/>
            </a:pPr>
            <a:r>
              <a:rPr lang="en-US" dirty="0" smtClean="0"/>
              <a:t>Water Table</a:t>
            </a:r>
          </a:p>
          <a:p>
            <a:pPr>
              <a:defRPr/>
            </a:pPr>
            <a:r>
              <a:rPr lang="en-US" dirty="0" smtClean="0"/>
              <a:t>Age</a:t>
            </a:r>
          </a:p>
          <a:p>
            <a:pPr>
              <a:defRPr/>
            </a:pPr>
            <a:r>
              <a:rPr lang="en-US" dirty="0" smtClean="0"/>
              <a:t>Coating</a:t>
            </a:r>
          </a:p>
          <a:p>
            <a:pPr>
              <a:defRPr/>
            </a:pPr>
            <a:r>
              <a:rPr lang="en-US" dirty="0" err="1" smtClean="0"/>
              <a:t>Cathodic</a:t>
            </a:r>
            <a:r>
              <a:rPr lang="en-US" dirty="0" smtClean="0"/>
              <a:t> Protection</a:t>
            </a:r>
          </a:p>
          <a:p>
            <a:pPr>
              <a:defRPr/>
            </a:pPr>
            <a:r>
              <a:rPr lang="en-US" dirty="0" smtClean="0"/>
              <a:t>Life Expectancy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Corrosion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Galvanized Anchor Rods</a:t>
            </a:r>
          </a:p>
          <a:p>
            <a:pPr>
              <a:defRPr/>
            </a:pPr>
            <a:r>
              <a:rPr lang="en-US" dirty="0" smtClean="0"/>
              <a:t>Failure</a:t>
            </a:r>
          </a:p>
          <a:p>
            <a:pPr>
              <a:defRPr/>
            </a:pPr>
            <a:r>
              <a:rPr lang="en-US" dirty="0" smtClean="0"/>
              <a:t>Corrosion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ChangeArrowheads="1"/>
          </p:cNvSpPr>
          <p:nvPr/>
        </p:nvSpPr>
        <p:spPr bwMode="auto">
          <a:xfrm>
            <a:off x="1947863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106498" name="Picture 3" descr="Photomicrograp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155825"/>
            <a:ext cx="441960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9" name="Text Box 4"/>
          <p:cNvSpPr txBox="1">
            <a:spLocks noChangeArrowheads="1"/>
          </p:cNvSpPr>
          <p:nvPr/>
        </p:nvSpPr>
        <p:spPr bwMode="auto">
          <a:xfrm>
            <a:off x="7086600" y="24384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Shiny vs. Dull</a:t>
            </a:r>
          </a:p>
        </p:txBody>
      </p:sp>
      <p:sp>
        <p:nvSpPr>
          <p:cNvPr id="106500" name="Line 5"/>
          <p:cNvSpPr>
            <a:spLocks noChangeShapeType="1"/>
          </p:cNvSpPr>
          <p:nvPr/>
        </p:nvSpPr>
        <p:spPr bwMode="auto">
          <a:xfrm flipH="1">
            <a:off x="4572000" y="2743200"/>
            <a:ext cx="25908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6501" name="Text Box 6"/>
          <p:cNvSpPr txBox="1">
            <a:spLocks noChangeArrowheads="1"/>
          </p:cNvSpPr>
          <p:nvPr/>
        </p:nvSpPr>
        <p:spPr bwMode="auto">
          <a:xfrm>
            <a:off x="1905000" y="533400"/>
            <a:ext cx="449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/>
              <a:t>Galvanized Steel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Galvanized Steel</a:t>
            </a:r>
            <a:br>
              <a:rPr lang="en-US" dirty="0" smtClean="0"/>
            </a:br>
            <a:r>
              <a:rPr lang="en-US" dirty="0" smtClean="0"/>
              <a:t>Fundamental Mechanisms</a:t>
            </a:r>
            <a:endParaRPr lang="en-US" dirty="0"/>
          </a:p>
        </p:txBody>
      </p:sp>
      <p:sp>
        <p:nvSpPr>
          <p:cNvPr id="84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4533900"/>
          </a:xfrm>
        </p:spPr>
        <p:txBody>
          <a:bodyPr/>
          <a:lstStyle/>
          <a:p>
            <a:pPr>
              <a:defRPr/>
            </a:pPr>
            <a:r>
              <a:rPr lang="en-US" dirty="0"/>
              <a:t>Barrier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Cathodic</a:t>
            </a:r>
            <a:r>
              <a:rPr lang="en-US" dirty="0"/>
              <a:t> Protection</a:t>
            </a: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124200" y="6243638"/>
            <a:ext cx="2895600" cy="457200"/>
          </a:xfrm>
        </p:spPr>
        <p:txBody>
          <a:bodyPr/>
          <a:lstStyle/>
          <a:p>
            <a:pPr algn="ctr">
              <a:defRPr/>
            </a:pPr>
            <a:fld id="{D4B33F62-F390-4A6C-BA2E-9B09B7A5F25B}" type="slidenum">
              <a:rPr lang="en-US" altLang="en-US"/>
              <a:pPr algn="ctr">
                <a:defRPr/>
              </a:pPr>
              <a:t>44</a:t>
            </a:fld>
            <a:endParaRPr lang="en-US" alt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/>
              <a:t>Methods of Protecting Iron and Steel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Barrier Protection</a:t>
            </a:r>
          </a:p>
          <a:p>
            <a:pPr lvl="1">
              <a:defRPr/>
            </a:pPr>
            <a:r>
              <a:rPr lang="en-US"/>
              <a:t>Isolates metal from the environment</a:t>
            </a:r>
          </a:p>
          <a:p>
            <a:pPr lvl="1">
              <a:defRPr/>
            </a:pPr>
            <a:r>
              <a:rPr lang="en-US"/>
              <a:t>Must adhere to the base metal</a:t>
            </a:r>
          </a:p>
          <a:p>
            <a:pPr lvl="1">
              <a:defRPr/>
            </a:pPr>
            <a:r>
              <a:rPr lang="en-US"/>
              <a:t>Must be resistant to abrasion</a:t>
            </a:r>
          </a:p>
          <a:p>
            <a:pPr>
              <a:defRPr/>
            </a:pPr>
            <a:r>
              <a:rPr lang="en-US"/>
              <a:t>Cathodic Protection</a:t>
            </a:r>
          </a:p>
          <a:p>
            <a:pPr lvl="1">
              <a:defRPr/>
            </a:pPr>
            <a:r>
              <a:rPr lang="en-US"/>
              <a:t>Change electrochemistry of corrosion cell</a:t>
            </a:r>
          </a:p>
          <a:p>
            <a:pPr lvl="1">
              <a:defRPr/>
            </a:pPr>
            <a:r>
              <a:rPr lang="en-US"/>
              <a:t>Based on the electrochemical series</a:t>
            </a:r>
          </a:p>
          <a:p>
            <a:pPr lvl="1">
              <a:defRPr/>
            </a:pPr>
            <a:r>
              <a:rPr lang="en-US"/>
              <a:t>Insure base metal is the cathodic element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Stability of Galvanized Steel</a:t>
            </a:r>
            <a:endParaRPr lang="en-US" dirty="0"/>
          </a:p>
        </p:txBody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Oxygen, Water, Corrosive ions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Thickness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Corrosion Rate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2" descr="scan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04800"/>
            <a:ext cx="5308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0" name="Text Box 3"/>
          <p:cNvSpPr txBox="1">
            <a:spLocks noChangeArrowheads="1"/>
          </p:cNvSpPr>
          <p:nvPr/>
        </p:nvSpPr>
        <p:spPr bwMode="auto">
          <a:xfrm>
            <a:off x="2971800" y="3200400"/>
            <a:ext cx="464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CC0000"/>
                </a:solidFill>
              </a:rPr>
              <a:t>Zinc (galvanized)</a:t>
            </a:r>
          </a:p>
        </p:txBody>
      </p:sp>
      <p:sp>
        <p:nvSpPr>
          <p:cNvPr id="114691" name="Text Box 4"/>
          <p:cNvSpPr txBox="1">
            <a:spLocks noChangeArrowheads="1"/>
          </p:cNvSpPr>
          <p:nvPr/>
        </p:nvSpPr>
        <p:spPr bwMode="auto">
          <a:xfrm>
            <a:off x="3543300" y="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Thermodynamics</a:t>
            </a:r>
          </a:p>
        </p:txBody>
      </p:sp>
      <p:sp>
        <p:nvSpPr>
          <p:cNvPr id="114692" name="Text Box 5"/>
          <p:cNvSpPr txBox="1">
            <a:spLocks noChangeArrowheads="1"/>
          </p:cNvSpPr>
          <p:nvPr/>
        </p:nvSpPr>
        <p:spPr bwMode="auto">
          <a:xfrm>
            <a:off x="6477000" y="5562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14693" name="Line 6"/>
          <p:cNvSpPr>
            <a:spLocks noChangeShapeType="1"/>
          </p:cNvSpPr>
          <p:nvPr/>
        </p:nvSpPr>
        <p:spPr bwMode="auto">
          <a:xfrm flipH="1" flipV="1">
            <a:off x="2209800" y="1143000"/>
            <a:ext cx="2133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4694" name="Text Box 7"/>
          <p:cNvSpPr txBox="1">
            <a:spLocks noChangeArrowheads="1"/>
          </p:cNvSpPr>
          <p:nvPr/>
        </p:nvSpPr>
        <p:spPr bwMode="auto">
          <a:xfrm>
            <a:off x="1066800" y="8382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Stability</a:t>
            </a:r>
          </a:p>
        </p:txBody>
      </p:sp>
    </p:spTree>
  </p:cSld>
  <p:clrMapOvr>
    <a:masterClrMapping/>
  </p:clrMapOvr>
  <p:transition advClick="0" advTm="112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INSPECTION of Tower Ground Anchors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Objectives of Inspections</a:t>
            </a:r>
          </a:p>
        </p:txBody>
      </p:sp>
      <p:sp>
        <p:nvSpPr>
          <p:cNvPr id="198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Ensure inherent structural integrity and safety</a:t>
            </a:r>
          </a:p>
          <a:p>
            <a:pPr>
              <a:defRPr/>
            </a:pPr>
            <a:r>
              <a:rPr lang="en-US" b="1"/>
              <a:t>Determine corrosion rate and life expectancy</a:t>
            </a:r>
          </a:p>
          <a:p>
            <a:pPr>
              <a:defRPr/>
            </a:pPr>
            <a:r>
              <a:rPr lang="en-US" b="1"/>
              <a:t>Forecast and plan maintenance</a:t>
            </a:r>
          </a:p>
          <a:p>
            <a:pPr>
              <a:defRPr/>
            </a:pPr>
            <a:r>
              <a:rPr lang="en-US" b="1"/>
              <a:t>Extend life of the system</a:t>
            </a:r>
          </a:p>
          <a:p>
            <a:pPr>
              <a:defRPr/>
            </a:pPr>
            <a:r>
              <a:rPr lang="en-US" b="1"/>
              <a:t>Achieve safety, structural integrity, and service life at minimum cost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Inspection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Visual</a:t>
            </a:r>
          </a:p>
          <a:p>
            <a:pPr>
              <a:defRPr/>
            </a:pPr>
            <a:r>
              <a:rPr lang="en-US" dirty="0" smtClean="0"/>
              <a:t>Excavation and Visual Inspection</a:t>
            </a:r>
          </a:p>
          <a:p>
            <a:pPr>
              <a:defRPr/>
            </a:pPr>
            <a:r>
              <a:rPr lang="en-US" dirty="0" smtClean="0"/>
              <a:t>Non-destructive techniques(sound, EM…)</a:t>
            </a:r>
          </a:p>
          <a:p>
            <a:pPr>
              <a:defRPr/>
            </a:pPr>
            <a:r>
              <a:rPr lang="en-US" dirty="0" smtClean="0"/>
              <a:t>Electrochemical Techniques</a:t>
            </a:r>
          </a:p>
          <a:p>
            <a:pPr>
              <a:defRPr/>
            </a:pPr>
            <a:r>
              <a:rPr lang="en-US" dirty="0" smtClean="0"/>
              <a:t>Desk Study</a:t>
            </a:r>
          </a:p>
          <a:p>
            <a:pPr>
              <a:defRPr/>
            </a:pPr>
            <a:r>
              <a:rPr lang="en-US" dirty="0" smtClean="0"/>
              <a:t>Tier Testing Inspection</a:t>
            </a:r>
          </a:p>
          <a:p>
            <a:pPr>
              <a:defRPr/>
            </a:pPr>
            <a:r>
              <a:rPr lang="en-US" dirty="0" smtClean="0"/>
              <a:t>Frequency of Inspection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0"/>
            <a:ext cx="8077200" cy="1673353"/>
          </a:xfrm>
        </p:spPr>
        <p:txBody>
          <a:bodyPr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kern="1200" dirty="0" smtClean="0">
                <a:solidFill>
                  <a:srgbClr val="FFFF00"/>
                </a:solidFill>
                <a:effectLst/>
              </a:rPr>
              <a:t>Predicting </a:t>
            </a:r>
            <a:r>
              <a:rPr lang="en-US" b="1" kern="1200" dirty="0" err="1" smtClean="0">
                <a:solidFill>
                  <a:srgbClr val="FFFF00"/>
                </a:solidFill>
                <a:effectLst/>
              </a:rPr>
              <a:t>Corrosivity</a:t>
            </a:r>
            <a:r>
              <a:rPr lang="en-US" b="1" kern="1200" dirty="0" smtClean="0">
                <a:solidFill>
                  <a:srgbClr val="FFFF00"/>
                </a:solidFill>
                <a:effectLst/>
              </a:rPr>
              <a:t> of Soils</a:t>
            </a:r>
            <a:endParaRPr lang="en-US" b="1" kern="1200" dirty="0">
              <a:solidFill>
                <a:srgbClr val="FFFF00"/>
              </a:solidFill>
              <a:effectLst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133600"/>
            <a:ext cx="23558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2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2438400"/>
            <a:ext cx="51816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990600" y="1371600"/>
            <a:ext cx="716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Utility Towers, Poles, Water Mains, Anchor Rods, Copper Grounding…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Excavations--Should I Dig(2ft)?</a:t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z="3200" i="1" smtClean="0">
                <a:solidFill>
                  <a:schemeClr val="tx1"/>
                </a:solidFill>
              </a:rPr>
              <a:t>Common Industry Practice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FF00"/>
              </a:buClr>
              <a:defRPr/>
            </a:pPr>
            <a:r>
              <a:rPr lang="en-US" smtClean="0"/>
              <a:t>Negative Factors</a:t>
            </a:r>
          </a:p>
          <a:p>
            <a:pPr lvl="1">
              <a:buClr>
                <a:srgbClr val="FFFF00"/>
              </a:buClr>
              <a:defRPr/>
            </a:pPr>
            <a:r>
              <a:rPr lang="en-US" smtClean="0"/>
              <a:t>Labor intensive</a:t>
            </a:r>
          </a:p>
          <a:p>
            <a:pPr lvl="1">
              <a:buClr>
                <a:srgbClr val="FFFF00"/>
              </a:buClr>
              <a:defRPr/>
            </a:pPr>
            <a:r>
              <a:rPr lang="en-US" smtClean="0"/>
              <a:t>Inherently damaging</a:t>
            </a:r>
          </a:p>
          <a:p>
            <a:pPr lvl="1">
              <a:buClr>
                <a:srgbClr val="FFFF00"/>
              </a:buClr>
              <a:defRPr/>
            </a:pPr>
            <a:r>
              <a:rPr lang="en-US" smtClean="0"/>
              <a:t>Inadequate visual examination</a:t>
            </a:r>
          </a:p>
          <a:p>
            <a:pPr lvl="1">
              <a:buClr>
                <a:srgbClr val="FFFF00"/>
              </a:buClr>
              <a:defRPr/>
            </a:pPr>
            <a:r>
              <a:rPr lang="en-US" smtClean="0"/>
              <a:t>Safety compromised during fill removal</a:t>
            </a:r>
          </a:p>
          <a:p>
            <a:pPr lvl="1">
              <a:buClr>
                <a:srgbClr val="FFFF00"/>
              </a:buClr>
              <a:defRPr/>
            </a:pPr>
            <a:r>
              <a:rPr lang="en-US" smtClean="0"/>
              <a:t>Trenching regulations</a:t>
            </a:r>
          </a:p>
          <a:p>
            <a:pPr lvl="1">
              <a:buClr>
                <a:srgbClr val="FFFF00"/>
              </a:buClr>
              <a:defRPr/>
            </a:pPr>
            <a:r>
              <a:rPr lang="en-US" smtClean="0"/>
              <a:t>Difficult to repeat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Anchor Rod Corrosion Scenarios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pPr>
              <a:buClr>
                <a:srgbClr val="FFFF00"/>
              </a:buClr>
              <a:defRPr/>
            </a:pPr>
            <a:r>
              <a:rPr lang="en-US" smtClean="0"/>
              <a:t>Corrosive Soil or Backfill</a:t>
            </a:r>
          </a:p>
          <a:p>
            <a:pPr>
              <a:buClr>
                <a:srgbClr val="FFFF00"/>
              </a:buClr>
              <a:defRPr/>
            </a:pPr>
            <a:r>
              <a:rPr lang="en-US" smtClean="0"/>
              <a:t>Galvanic effects</a:t>
            </a:r>
          </a:p>
          <a:p>
            <a:pPr>
              <a:buClr>
                <a:srgbClr val="FFFF00"/>
              </a:buClr>
              <a:defRPr/>
            </a:pPr>
            <a:r>
              <a:rPr lang="en-US" smtClean="0"/>
              <a:t>Stray Currents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2" descr="C:\Anchor rods\IMAGE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Corrosion of Anchor Rods</a:t>
            </a:r>
          </a:p>
        </p:txBody>
      </p:sp>
      <p:sp>
        <p:nvSpPr>
          <p:cNvPr id="238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/>
              <a:t>Determine presence of active corrosion: High risk areas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/>
          </a:p>
          <a:p>
            <a:pPr>
              <a:lnSpc>
                <a:spcPct val="80000"/>
              </a:lnSpc>
              <a:defRPr/>
            </a:pPr>
            <a:r>
              <a:rPr lang="en-US" sz="2800"/>
              <a:t>Determine approximate corrosion rate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/>
          </a:p>
          <a:p>
            <a:pPr>
              <a:lnSpc>
                <a:spcPct val="80000"/>
              </a:lnSpc>
              <a:defRPr/>
            </a:pPr>
            <a:r>
              <a:rPr lang="en-US" sz="2800"/>
              <a:t>Specific recommendation: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/>
          </a:p>
          <a:p>
            <a:pPr lvl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/>
              <a:t> 		a)  Immediate action:1 to 3- 5 to10 years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/>
              <a:t>           b) No action, Cathodic Protection &amp; Coating,</a:t>
            </a:r>
            <a:r>
              <a:rPr lang="en-US" sz="280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Knowledge Based Inspection</a:t>
            </a:r>
          </a:p>
        </p:txBody>
      </p:sp>
      <p:sp>
        <p:nvSpPr>
          <p:cNvPr id="12707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1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A knowledge based assessment plan is critical to an effective and affordable asset management program.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Knowledge Based Inspection can identify the most critical component(s) based on operating stresses and corrosion mechanism (s)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smtClean="0"/>
              <a:t>To ensure that they are maintained at a condition above the critical threshold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Benefits of Knowledge Based Inspection</a:t>
            </a:r>
          </a:p>
        </p:txBody>
      </p:sp>
      <p:sp>
        <p:nvSpPr>
          <p:cNvPr id="12728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By eliminating inspection tasks that contribute little to risk management and mitigation</a:t>
            </a:r>
          </a:p>
          <a:p>
            <a:pPr eaLnBrk="1" hangingPunct="1">
              <a:defRPr/>
            </a:pPr>
            <a:r>
              <a:rPr lang="en-US" smtClean="0"/>
              <a:t>Defines current condition </a:t>
            </a:r>
          </a:p>
          <a:p>
            <a:pPr eaLnBrk="1" hangingPunct="1">
              <a:defRPr/>
            </a:pPr>
            <a:r>
              <a:rPr lang="en-US" smtClean="0"/>
              <a:t>Deterioration rate</a:t>
            </a:r>
          </a:p>
          <a:p>
            <a:pPr eaLnBrk="1" hangingPunct="1">
              <a:defRPr/>
            </a:pPr>
            <a:r>
              <a:rPr lang="en-US" smtClean="0"/>
              <a:t>Performance requirements</a:t>
            </a:r>
          </a:p>
          <a:p>
            <a:pPr eaLnBrk="1" hangingPunct="1">
              <a:defRPr/>
            </a:pPr>
            <a:r>
              <a:rPr lang="en-US" smtClean="0"/>
              <a:t>Reliability thresholds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Inspection</a:t>
            </a:r>
          </a:p>
        </p:txBody>
      </p:sp>
      <p:sp>
        <p:nvSpPr>
          <p:cNvPr id="224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1600" smtClean="0"/>
              <a:t>Photographic documentation</a:t>
            </a:r>
          </a:p>
          <a:p>
            <a:pPr>
              <a:lnSpc>
                <a:spcPct val="80000"/>
              </a:lnSpc>
              <a:defRPr/>
            </a:pPr>
            <a:r>
              <a:rPr lang="en-US" sz="1600" smtClean="0"/>
              <a:t>Potential measurements</a:t>
            </a:r>
          </a:p>
          <a:p>
            <a:pPr>
              <a:lnSpc>
                <a:spcPct val="80000"/>
              </a:lnSpc>
              <a:defRPr/>
            </a:pPr>
            <a:r>
              <a:rPr lang="en-US" sz="1600" smtClean="0"/>
              <a:t>Selection of anchor rod</a:t>
            </a:r>
          </a:p>
          <a:p>
            <a:pPr>
              <a:lnSpc>
                <a:spcPct val="80000"/>
              </a:lnSpc>
              <a:defRPr/>
            </a:pPr>
            <a:r>
              <a:rPr lang="en-US" sz="1600" smtClean="0"/>
              <a:t>Photographic documentation</a:t>
            </a:r>
          </a:p>
          <a:p>
            <a:pPr>
              <a:lnSpc>
                <a:spcPct val="80000"/>
              </a:lnSpc>
              <a:defRPr/>
            </a:pPr>
            <a:r>
              <a:rPr lang="en-US" sz="1600" smtClean="0"/>
              <a:t>Potential mapping</a:t>
            </a:r>
          </a:p>
          <a:p>
            <a:pPr>
              <a:lnSpc>
                <a:spcPct val="80000"/>
              </a:lnSpc>
              <a:defRPr/>
            </a:pPr>
            <a:r>
              <a:rPr lang="en-US" sz="1600" smtClean="0"/>
              <a:t>Soil resistivity measurements 3 depths</a:t>
            </a:r>
          </a:p>
          <a:p>
            <a:pPr>
              <a:lnSpc>
                <a:spcPct val="80000"/>
              </a:lnSpc>
              <a:defRPr/>
            </a:pPr>
            <a:r>
              <a:rPr lang="en-US" sz="1600" smtClean="0"/>
              <a:t>General Observations: Grounding issues,  corrosion observations, paint problems, site problems, mechanical damage, concrete problems and corrosion in concrete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600" smtClean="0"/>
          </a:p>
          <a:p>
            <a:pPr>
              <a:lnSpc>
                <a:spcPct val="80000"/>
              </a:lnSpc>
              <a:defRPr/>
            </a:pPr>
            <a:r>
              <a:rPr lang="en-US" sz="1600" smtClean="0"/>
              <a:t>Excavation</a:t>
            </a:r>
          </a:p>
          <a:p>
            <a:pPr>
              <a:lnSpc>
                <a:spcPct val="80000"/>
              </a:lnSpc>
              <a:defRPr/>
            </a:pPr>
            <a:r>
              <a:rPr lang="en-US" sz="1600" smtClean="0"/>
              <a:t>Dimension &amp; coating measurement</a:t>
            </a:r>
          </a:p>
          <a:p>
            <a:pPr>
              <a:lnSpc>
                <a:spcPct val="80000"/>
              </a:lnSpc>
              <a:defRPr/>
            </a:pPr>
            <a:r>
              <a:rPr lang="en-US" sz="1600" smtClean="0"/>
              <a:t>Soil testing: dry and wet, corrosion rate, ZRA….</a:t>
            </a:r>
          </a:p>
          <a:p>
            <a:pPr>
              <a:lnSpc>
                <a:spcPct val="80000"/>
              </a:lnSpc>
              <a:defRPr/>
            </a:pPr>
            <a:r>
              <a:rPr lang="en-US" sz="1600" smtClean="0"/>
              <a:t>Computerized data entry</a:t>
            </a:r>
          </a:p>
          <a:p>
            <a:pPr>
              <a:lnSpc>
                <a:spcPct val="80000"/>
              </a:lnSpc>
              <a:defRPr/>
            </a:pPr>
            <a:r>
              <a:rPr lang="en-US" sz="1600" smtClean="0"/>
              <a:t>Review by team leader, Matco project manager and Dr. Zee</a:t>
            </a:r>
          </a:p>
          <a:p>
            <a:pPr>
              <a:lnSpc>
                <a:spcPct val="80000"/>
              </a:lnSpc>
              <a:defRPr/>
            </a:pPr>
            <a:endParaRPr lang="en-US" sz="1600" smtClean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600" smtClean="0"/>
          </a:p>
          <a:p>
            <a:pPr>
              <a:lnSpc>
                <a:spcPct val="80000"/>
              </a:lnSpc>
              <a:defRPr/>
            </a:pPr>
            <a:r>
              <a:rPr lang="en-US" sz="1600" smtClean="0"/>
              <a:t>Recommendations: Repair, Replacement or no action. Cathodic Protection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600" smtClean="0"/>
          </a:p>
          <a:p>
            <a:pPr>
              <a:lnSpc>
                <a:spcPct val="80000"/>
              </a:lnSpc>
              <a:defRPr/>
            </a:pPr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/>
              <a:t>Photographic Documentation</a:t>
            </a:r>
          </a:p>
        </p:txBody>
      </p:sp>
      <p:pic>
        <p:nvPicPr>
          <p:cNvPr id="137218" name="Picture 3" descr="DSC0264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24000"/>
          </a:blip>
          <a:srcRect/>
          <a:stretch>
            <a:fillRect/>
          </a:stretch>
        </p:blipFill>
        <p:spPr>
          <a:xfrm>
            <a:off x="1122363" y="1600200"/>
            <a:ext cx="3543300" cy="4724400"/>
          </a:xfrm>
        </p:spPr>
      </p:pic>
      <p:pic>
        <p:nvPicPr>
          <p:cNvPr id="137219" name="Picture 4" descr="DSC0270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lum bright="12000"/>
          </a:blip>
          <a:srcRect/>
          <a:stretch>
            <a:fillRect/>
          </a:stretch>
        </p:blipFill>
        <p:spPr>
          <a:xfrm>
            <a:off x="5334000" y="1524000"/>
            <a:ext cx="3213100" cy="2409825"/>
          </a:xfrm>
        </p:spPr>
      </p:pic>
      <p:pic>
        <p:nvPicPr>
          <p:cNvPr id="137220" name="Picture 5" descr="DSC0265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5334000" y="4038600"/>
            <a:ext cx="3213100" cy="2409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/>
              <a:t>Electrochemical Measurements</a:t>
            </a:r>
          </a:p>
        </p:txBody>
      </p:sp>
      <p:sp>
        <p:nvSpPr>
          <p:cNvPr id="2185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33900"/>
          </a:xfrm>
        </p:spPr>
        <p:txBody>
          <a:bodyPr/>
          <a:lstStyle/>
          <a:p>
            <a:pPr>
              <a:defRPr/>
            </a:pPr>
            <a:r>
              <a:rPr lang="en-US" sz="2800">
                <a:latin typeface="Times New Roman" pitchFamily="18" charset="0"/>
              </a:rPr>
              <a:t>Structure-to-soil potential measurements at anchor.</a:t>
            </a:r>
          </a:p>
          <a:p>
            <a:pPr>
              <a:defRPr/>
            </a:pPr>
            <a:endParaRPr lang="en-US" sz="2800">
              <a:latin typeface="Times New Roman" pitchFamily="18" charset="0"/>
            </a:endParaRPr>
          </a:p>
          <a:p>
            <a:pPr>
              <a:defRPr/>
            </a:pPr>
            <a:r>
              <a:rPr lang="en-US" sz="2800">
                <a:latin typeface="Times New Roman" pitchFamily="18" charset="0"/>
              </a:rPr>
              <a:t>Single Electrode Survey will indicate localized cathodic or anodic areas along the anchor.</a:t>
            </a:r>
          </a:p>
          <a:p>
            <a:pPr>
              <a:defRPr/>
            </a:pPr>
            <a:endParaRPr lang="en-US" sz="2800"/>
          </a:p>
        </p:txBody>
      </p:sp>
      <p:pic>
        <p:nvPicPr>
          <p:cNvPr id="139267" name="Picture 4" descr="S7300406 resiz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26025" y="1524000"/>
            <a:ext cx="3657600" cy="4876800"/>
          </a:xfrm>
        </p:spPr>
      </p:pic>
      <p:pic>
        <p:nvPicPr>
          <p:cNvPr id="139268" name="Picture 5" descr="873817 Anch1 0deg - Excavation (3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447800"/>
            <a:ext cx="3886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4" descr="870025 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0800" y="990600"/>
            <a:ext cx="650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5448"/>
            <a:ext cx="8229600" cy="1252728"/>
          </a:xfrm>
        </p:spPr>
        <p:txBody>
          <a:bodyPr rIns="45720"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500" b="1" kern="1200" dirty="0" smtClean="0">
                <a:solidFill>
                  <a:srgbClr val="FFFF00"/>
                </a:solidFill>
                <a:effectLst/>
              </a:rPr>
              <a:t>Why Do We Need to Predict Soil </a:t>
            </a:r>
            <a:r>
              <a:rPr lang="en-US" sz="4500" b="1" kern="1200" dirty="0" err="1" smtClean="0">
                <a:solidFill>
                  <a:srgbClr val="FFFF00"/>
                </a:solidFill>
                <a:effectLst/>
              </a:rPr>
              <a:t>Corrosivity</a:t>
            </a:r>
            <a:r>
              <a:rPr lang="en-US" sz="4500" b="1" kern="1200" dirty="0" smtClean="0">
                <a:solidFill>
                  <a:srgbClr val="FFFF00"/>
                </a:solidFill>
                <a:effectLst/>
              </a:rPr>
              <a:t>?</a:t>
            </a:r>
            <a:endParaRPr lang="en-US" sz="4500" b="1" kern="1200" dirty="0">
              <a:solidFill>
                <a:srgbClr val="FFFF00"/>
              </a:solidFill>
              <a:effectLst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4294967295"/>
          </p:nvPr>
        </p:nvSpPr>
        <p:spPr>
          <a:noFill/>
        </p:spPr>
        <p:txBody>
          <a:bodyPr lIns="54864" tIns="91440"/>
          <a:lstStyle/>
          <a:p>
            <a:pPr marL="438150" indent="-319088"/>
            <a:r>
              <a:rPr lang="en-US" smtClean="0">
                <a:effectLst/>
              </a:rPr>
              <a:t>Early corrosion prevention</a:t>
            </a:r>
          </a:p>
          <a:p>
            <a:pPr marL="438150" indent="-319088"/>
            <a:r>
              <a:rPr lang="en-US" smtClean="0">
                <a:effectLst/>
              </a:rPr>
              <a:t>Specify coatings, cathodic protection, or alternate materials</a:t>
            </a:r>
          </a:p>
          <a:p>
            <a:pPr marL="438150" indent="-319088"/>
            <a:r>
              <a:rPr lang="en-US" smtClean="0">
                <a:effectLst/>
              </a:rPr>
              <a:t>Specify inspection and maintenance intervals for buried structures and utilities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3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43363" name="Picture 4" descr="870025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66700"/>
            <a:ext cx="82296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4" name="Text Box 5"/>
          <p:cNvSpPr txBox="1">
            <a:spLocks noChangeArrowheads="1"/>
          </p:cNvSpPr>
          <p:nvPr/>
        </p:nvSpPr>
        <p:spPr bwMode="auto">
          <a:xfrm>
            <a:off x="3603625" y="6469063"/>
            <a:ext cx="1958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BU # 872005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3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45411" name="Picture 4" descr="870025 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85750"/>
            <a:ext cx="830580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4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47459" name="Picture 4" descr="815878 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8229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3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hlinkClick r:id="rId3" action="ppaction://hlinkfile"/>
              </a:rPr>
              <a:t>870025\870025 47.JPG</a:t>
            </a:r>
            <a:endParaRPr lang="en-US"/>
          </a:p>
        </p:txBody>
      </p:sp>
      <p:pic>
        <p:nvPicPr>
          <p:cNvPr id="149507" name="Picture 4" descr="870025 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04800"/>
            <a:ext cx="81534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/>
              <a:t>Testing per ASTM G71</a:t>
            </a:r>
          </a:p>
        </p:txBody>
      </p:sp>
      <p:sp>
        <p:nvSpPr>
          <p:cNvPr id="219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3400">
                <a:latin typeface="Times New Roman" pitchFamily="18" charset="0"/>
              </a:rPr>
              <a:t>Will determine native potentials of copper, steel, and zinc in the soil near the anchor.</a:t>
            </a:r>
          </a:p>
          <a:p>
            <a:pPr>
              <a:defRPr/>
            </a:pPr>
            <a:endParaRPr lang="en-US" sz="3400">
              <a:latin typeface="Times New Roman" pitchFamily="18" charset="0"/>
            </a:endParaRPr>
          </a:p>
          <a:p>
            <a:pPr>
              <a:defRPr/>
            </a:pPr>
            <a:r>
              <a:rPr lang="en-US" sz="3400">
                <a:latin typeface="Times New Roman" pitchFamily="18" charset="0"/>
              </a:rPr>
              <a:t>Will determine mixed potential and corrosion current between copper-steel and copper-zinc when coupled in moist soil.</a:t>
            </a:r>
          </a:p>
          <a:p>
            <a:pPr>
              <a:buFont typeface="Wingdings" pitchFamily="2" charset="2"/>
              <a:buNone/>
              <a:defRPr/>
            </a:pPr>
            <a:endParaRPr lang="en-US" sz="3400">
              <a:latin typeface="Times New Roman" pitchFamily="18" charset="0"/>
            </a:endParaRP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1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53603" name="Picture 4" descr="815878 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0800" y="990600"/>
            <a:ext cx="650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/>
              <a:t>Soil Resistivity</a:t>
            </a:r>
          </a:p>
        </p:txBody>
      </p:sp>
      <p:sp>
        <p:nvSpPr>
          <p:cNvPr id="2188291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914400" y="3941763"/>
            <a:ext cx="7772400" cy="2687637"/>
          </a:xfrm>
        </p:spPr>
        <p:txBody>
          <a:bodyPr/>
          <a:lstStyle/>
          <a:p>
            <a:pPr>
              <a:defRPr/>
            </a:pPr>
            <a:endParaRPr lang="en-US" sz="3600" dirty="0"/>
          </a:p>
          <a:p>
            <a:pPr>
              <a:defRPr/>
            </a:pPr>
            <a:r>
              <a:rPr lang="en-US" sz="2800" dirty="0">
                <a:latin typeface="Times New Roman" pitchFamily="18" charset="0"/>
              </a:rPr>
              <a:t>4-pin </a:t>
            </a:r>
            <a:r>
              <a:rPr lang="en-US" sz="2800" dirty="0" err="1">
                <a:latin typeface="Times New Roman" pitchFamily="18" charset="0"/>
              </a:rPr>
              <a:t>Wenner</a:t>
            </a:r>
            <a:r>
              <a:rPr lang="en-US" sz="2800" dirty="0">
                <a:latin typeface="Times New Roman" pitchFamily="18" charset="0"/>
              </a:rPr>
              <a:t> method per ASTM G57</a:t>
            </a:r>
          </a:p>
          <a:p>
            <a:pPr>
              <a:defRPr/>
            </a:pPr>
            <a:r>
              <a:rPr lang="en-US" sz="2800" dirty="0">
                <a:latin typeface="Times New Roman" pitchFamily="18" charset="0"/>
              </a:rPr>
              <a:t>Pins spaced at 3ft and 12ft  (spacing = a</a:t>
            </a:r>
            <a:r>
              <a:rPr lang="en-US" sz="2800" dirty="0" smtClean="0">
                <a:latin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</a:endParaRPr>
          </a:p>
        </p:txBody>
      </p:sp>
      <p:pic>
        <p:nvPicPr>
          <p:cNvPr id="155651" name="Picture 4" descr="DSC0266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33925" y="1600200"/>
            <a:ext cx="3952875" cy="2801938"/>
          </a:xfrm>
        </p:spPr>
      </p:pic>
      <p:pic>
        <p:nvPicPr>
          <p:cNvPr id="155652" name="Picture 5" descr="4-pin diagram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38163" y="1600200"/>
            <a:ext cx="3597275" cy="2776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Additional Data</a:t>
            </a:r>
          </a:p>
        </p:txBody>
      </p:sp>
      <p:sp>
        <p:nvSpPr>
          <p:cNvPr id="238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Dry and saturated soil resistivity in the lab</a:t>
            </a:r>
          </a:p>
          <a:p>
            <a:pPr>
              <a:defRPr/>
            </a:pPr>
            <a:r>
              <a:rPr lang="en-US"/>
              <a:t>ZRA </a:t>
            </a:r>
          </a:p>
          <a:p>
            <a:pPr>
              <a:defRPr/>
            </a:pPr>
            <a:r>
              <a:rPr lang="en-US"/>
              <a:t>Corrosion rate</a:t>
            </a:r>
          </a:p>
          <a:p>
            <a:pPr>
              <a:defRPr/>
            </a:pPr>
            <a:r>
              <a:rPr lang="en-US"/>
              <a:t>Soil samples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Recommendations</a:t>
            </a:r>
          </a:p>
        </p:txBody>
      </p:sp>
      <p:sp>
        <p:nvSpPr>
          <p:cNvPr id="240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/>
              <a:t>Perform soil resistivity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/>
              <a:t>   and electrochemical potential</a:t>
            </a:r>
          </a:p>
          <a:p>
            <a:pPr>
              <a:lnSpc>
                <a:spcPct val="80000"/>
              </a:lnSpc>
              <a:defRPr/>
            </a:pPr>
            <a:r>
              <a:rPr lang="en-US" sz="2800"/>
              <a:t>Determine galvanic corrosion rate</a:t>
            </a:r>
          </a:p>
          <a:p>
            <a:pPr>
              <a:lnSpc>
                <a:spcPct val="80000"/>
              </a:lnSpc>
              <a:defRPr/>
            </a:pPr>
            <a:r>
              <a:rPr lang="en-US" sz="2800"/>
              <a:t>Rate the corrosion attack based on the above performance parameters</a:t>
            </a:r>
          </a:p>
          <a:p>
            <a:pPr>
              <a:lnSpc>
                <a:spcPct val="80000"/>
              </a:lnSpc>
              <a:defRPr/>
            </a:pPr>
            <a:r>
              <a:rPr lang="en-US" sz="2800"/>
              <a:t>Determine electrical continuity and grounding</a:t>
            </a:r>
          </a:p>
          <a:p>
            <a:pPr>
              <a:lnSpc>
                <a:spcPct val="80000"/>
              </a:lnSpc>
              <a:defRPr/>
            </a:pPr>
            <a:r>
              <a:rPr lang="en-US" sz="2800"/>
              <a:t>Design CP per NACE Standards</a:t>
            </a:r>
          </a:p>
          <a:p>
            <a:pPr>
              <a:lnSpc>
                <a:spcPct val="80000"/>
              </a:lnSpc>
              <a:defRPr/>
            </a:pPr>
            <a:r>
              <a:rPr lang="en-US" sz="2800"/>
              <a:t>Establish criteria for acceptance </a:t>
            </a:r>
          </a:p>
          <a:p>
            <a:pPr>
              <a:lnSpc>
                <a:spcPct val="80000"/>
              </a:lnSpc>
              <a:defRPr/>
            </a:pPr>
            <a:r>
              <a:rPr lang="en-US" sz="2800"/>
              <a:t>CP should be designed by NACE Certified Corrosion Specialist and meet NACE requirements</a:t>
            </a:r>
          </a:p>
          <a:p>
            <a:pPr>
              <a:lnSpc>
                <a:spcPct val="80000"/>
              </a:lnSpc>
              <a:defRPr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Considerations </a:t>
            </a:r>
            <a:r>
              <a:rPr lang="en-US" dirty="0"/>
              <a:t>for </a:t>
            </a:r>
            <a:r>
              <a:rPr lang="en-US" dirty="0" smtClean="0"/>
              <a:t>Application of Cathodic Protection</a:t>
            </a:r>
            <a:endParaRPr lang="en-US" dirty="0"/>
          </a:p>
        </p:txBody>
      </p:sp>
      <p:sp>
        <p:nvSpPr>
          <p:cNvPr id="235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1800" dirty="0"/>
              <a:t>Potentials more noble than -0.60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/>
              <a:t>Corrosive soils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/>
              <a:t>Age &gt; 10 years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dirty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dirty="0"/>
          </a:p>
          <a:p>
            <a:pPr>
              <a:lnSpc>
                <a:spcPct val="80000"/>
              </a:lnSpc>
              <a:defRPr/>
            </a:pPr>
            <a:r>
              <a:rPr lang="en-US" sz="1800" dirty="0"/>
              <a:t>Soil </a:t>
            </a:r>
            <a:r>
              <a:rPr lang="en-US" sz="1800" dirty="0" err="1"/>
              <a:t>resistivities</a:t>
            </a:r>
            <a:r>
              <a:rPr lang="en-US" sz="1800" dirty="0"/>
              <a:t> &lt; 5000 ohm-cm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/>
              <a:t>Galvanic current &gt; 200 to 500 micrometers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err="1"/>
              <a:t>Cl</a:t>
            </a:r>
            <a:r>
              <a:rPr lang="en-US" sz="1800" dirty="0"/>
              <a:t> &gt; 150 </a:t>
            </a:r>
            <a:r>
              <a:rPr lang="en-US" sz="1800" dirty="0" err="1"/>
              <a:t>ppm</a:t>
            </a:r>
            <a:endParaRPr lang="en-US" sz="1800" dirty="0"/>
          </a:p>
          <a:p>
            <a:pPr>
              <a:lnSpc>
                <a:spcPct val="80000"/>
              </a:lnSpc>
              <a:defRPr/>
            </a:pPr>
            <a:r>
              <a:rPr lang="en-US" sz="1800" dirty="0"/>
              <a:t>Presence of stray currents, </a:t>
            </a:r>
            <a:r>
              <a:rPr lang="en-US" sz="1800" dirty="0" err="1"/>
              <a:t>interfernce</a:t>
            </a:r>
            <a:r>
              <a:rPr lang="en-US" sz="1800" dirty="0"/>
              <a:t> or extensive copper grounding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/>
              <a:t>Water table and corrosive soil/water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/>
              <a:t>Agricultural chemicals or deicing salts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/>
              <a:t>Defective galvanizing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/>
              <a:t>Soils with carbon and noble metal contamination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/>
              <a:t>High load with no corrosion allowance</a:t>
            </a:r>
          </a:p>
          <a:p>
            <a:pPr>
              <a:lnSpc>
                <a:spcPct val="80000"/>
              </a:lnSpc>
              <a:defRPr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effectLst/>
              </a:rPr>
              <a:t>What are the main components of soil?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229600" cy="45339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mtClean="0">
                <a:effectLst/>
              </a:rPr>
              <a:t>Mineral Matter</a:t>
            </a:r>
          </a:p>
          <a:p>
            <a:pPr algn="ctr">
              <a:lnSpc>
                <a:spcPct val="90000"/>
              </a:lnSpc>
            </a:pPr>
            <a:r>
              <a:rPr lang="en-US" smtClean="0">
                <a:effectLst/>
              </a:rPr>
              <a:t>Air</a:t>
            </a:r>
          </a:p>
          <a:p>
            <a:pPr algn="ctr">
              <a:lnSpc>
                <a:spcPct val="90000"/>
              </a:lnSpc>
            </a:pPr>
            <a:r>
              <a:rPr lang="en-US" smtClean="0">
                <a:effectLst/>
              </a:rPr>
              <a:t>Water</a:t>
            </a:r>
          </a:p>
          <a:p>
            <a:pPr algn="ctr">
              <a:lnSpc>
                <a:spcPct val="90000"/>
              </a:lnSpc>
            </a:pPr>
            <a:r>
              <a:rPr lang="en-US" smtClean="0">
                <a:effectLst/>
              </a:rPr>
              <a:t>Organic Matter</a:t>
            </a:r>
          </a:p>
          <a:p>
            <a:pPr algn="ctr">
              <a:lnSpc>
                <a:spcPct val="90000"/>
              </a:lnSpc>
            </a:pPr>
            <a:endParaRPr lang="en-US" smtClean="0">
              <a:effectLst/>
            </a:endParaRPr>
          </a:p>
          <a:p>
            <a:pPr algn="ctr">
              <a:lnSpc>
                <a:spcPct val="90000"/>
              </a:lnSpc>
            </a:pPr>
            <a:endParaRPr lang="en-US" smtClean="0">
              <a:effectLst/>
            </a:endParaRPr>
          </a:p>
          <a:p>
            <a:pPr algn="ctr">
              <a:lnSpc>
                <a:spcPct val="90000"/>
              </a:lnSpc>
            </a:pPr>
            <a:r>
              <a:rPr lang="en-US" smtClean="0">
                <a:effectLst/>
              </a:rPr>
              <a:t>Is the soil passivating ?</a:t>
            </a:r>
          </a:p>
          <a:p>
            <a:pPr algn="ctr">
              <a:lnSpc>
                <a:spcPct val="90000"/>
              </a:lnSpc>
            </a:pPr>
            <a:r>
              <a:rPr lang="en-US" smtClean="0">
                <a:effectLst/>
              </a:rPr>
              <a:t>Corrosive Ions?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533400" y="24384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</a:pP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Summary</a:t>
            </a:r>
          </a:p>
        </p:txBody>
      </p:sp>
      <p:sp>
        <p:nvSpPr>
          <p:cNvPr id="252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400" dirty="0"/>
              <a:t>The corrosion evaluation protocol </a:t>
            </a:r>
            <a:r>
              <a:rPr lang="en-US" sz="2400" dirty="0" smtClean="0"/>
              <a:t>should be based </a:t>
            </a:r>
            <a:r>
              <a:rPr lang="en-US" sz="2400" dirty="0"/>
              <a:t>upon corrosion engineering fundamentals and provides a base line for future inspection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/>
          </a:p>
          <a:p>
            <a:pPr>
              <a:lnSpc>
                <a:spcPct val="80000"/>
              </a:lnSpc>
              <a:defRPr/>
            </a:pPr>
            <a:r>
              <a:rPr lang="en-US" sz="2400" dirty="0"/>
              <a:t>The approach can be applied to all types of soil </a:t>
            </a:r>
            <a:r>
              <a:rPr lang="en-US" sz="2400" dirty="0" smtClean="0"/>
              <a:t>formations</a:t>
            </a:r>
            <a:endParaRPr lang="en-US" sz="2400" dirty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/>
          </a:p>
          <a:p>
            <a:pPr>
              <a:lnSpc>
                <a:spcPct val="80000"/>
              </a:lnSpc>
              <a:defRPr/>
            </a:pPr>
            <a:r>
              <a:rPr lang="en-US" sz="2400" dirty="0"/>
              <a:t>When applied correctly it can reduce inspection costs extensively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/>
          </a:p>
          <a:p>
            <a:pPr>
              <a:lnSpc>
                <a:spcPct val="80000"/>
              </a:lnSpc>
              <a:defRPr/>
            </a:pPr>
            <a:r>
              <a:rPr lang="en-US" sz="2400" dirty="0"/>
              <a:t>It identifies high risk sites and provides guidelines and criteria for </a:t>
            </a:r>
            <a:r>
              <a:rPr lang="en-US" sz="2400" dirty="0" err="1"/>
              <a:t>cathodic</a:t>
            </a:r>
            <a:r>
              <a:rPr lang="en-US" sz="2400" dirty="0"/>
              <a:t> </a:t>
            </a:r>
            <a:r>
              <a:rPr lang="en-US" sz="2400" dirty="0" smtClean="0"/>
              <a:t>protection or other forms of corrosion control</a:t>
            </a:r>
            <a:endParaRPr lang="en-US" sz="2400" dirty="0"/>
          </a:p>
          <a:p>
            <a:pPr>
              <a:lnSpc>
                <a:spcPct val="80000"/>
              </a:lnSpc>
              <a:defRPr/>
            </a:pPr>
            <a:endParaRPr lang="en-US" sz="2400" dirty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Soil Chemistry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sz="1600" b="1" smtClean="0">
                <a:effectLst/>
                <a:cs typeface="Times New Roman" pitchFamily="18" charset="0"/>
              </a:rPr>
              <a:t>1- Mineral soils are a group of primarily inert</a:t>
            </a:r>
            <a:endParaRPr lang="en-US" sz="1600" b="1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sz="1600" b="1" smtClean="0">
                <a:effectLst/>
                <a:cs typeface="Times New Roman" pitchFamily="18" charset="0"/>
              </a:rPr>
              <a:t>    combinations of oxygen, aluminum, silicon, and</a:t>
            </a:r>
            <a:endParaRPr lang="en-US" sz="1600" b="1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sz="1600" b="1" smtClean="0">
                <a:effectLst/>
                <a:cs typeface="Times New Roman" pitchFamily="18" charset="0"/>
              </a:rPr>
              <a:t>    iron (and other metals).</a:t>
            </a:r>
            <a:endParaRPr lang="en-US" sz="1600" b="1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ts val="1075"/>
              </a:spcBef>
              <a:buFontTx/>
              <a:buNone/>
            </a:pPr>
            <a:r>
              <a:rPr lang="en-US" sz="1600" b="1" smtClean="0">
                <a:effectLst/>
                <a:cs typeface="Times New Roman" pitchFamily="18" charset="0"/>
              </a:rPr>
              <a:t>2- The primary constituents of over 80% of soils are:</a:t>
            </a:r>
          </a:p>
          <a:p>
            <a:pPr>
              <a:lnSpc>
                <a:spcPct val="115000"/>
              </a:lnSpc>
              <a:spcBef>
                <a:spcPts val="1075"/>
              </a:spcBef>
              <a:buFontTx/>
              <a:buNone/>
            </a:pPr>
            <a:endParaRPr lang="en-US" sz="1600" b="1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10000"/>
              </a:lnSpc>
              <a:spcBef>
                <a:spcPts val="538"/>
              </a:spcBef>
              <a:buFontTx/>
              <a:buNone/>
            </a:pPr>
            <a:r>
              <a:rPr lang="en-US" sz="1600" b="1" smtClean="0">
                <a:effectLst/>
                <a:cs typeface="Times New Roman" pitchFamily="18" charset="0"/>
              </a:rPr>
              <a:t>– Poly silicates: (Si</a:t>
            </a:r>
            <a:r>
              <a:rPr lang="en-US" sz="1600" b="1" baseline="-25000" smtClean="0">
                <a:effectLst/>
                <a:cs typeface="Times New Roman" pitchFamily="18" charset="0"/>
              </a:rPr>
              <a:t>3</a:t>
            </a:r>
            <a:r>
              <a:rPr lang="en-US" sz="1600" b="1" smtClean="0">
                <a:effectLst/>
                <a:cs typeface="Times New Roman" pitchFamily="18" charset="0"/>
              </a:rPr>
              <a:t>O</a:t>
            </a:r>
            <a:r>
              <a:rPr lang="en-US" sz="1600" b="1" baseline="-25000" smtClean="0">
                <a:effectLst/>
                <a:cs typeface="Times New Roman" pitchFamily="18" charset="0"/>
              </a:rPr>
              <a:t>8</a:t>
            </a:r>
            <a:r>
              <a:rPr lang="en-US" sz="1600" b="1" baseline="30000" smtClean="0">
                <a:effectLst/>
                <a:cs typeface="Times New Roman" pitchFamily="18" charset="0"/>
              </a:rPr>
              <a:t>4-</a:t>
            </a:r>
            <a:r>
              <a:rPr lang="en-US" sz="1600" b="1" smtClean="0">
                <a:effectLst/>
                <a:cs typeface="Times New Roman" pitchFamily="18" charset="0"/>
              </a:rPr>
              <a:t>) + K, Al, or Na</a:t>
            </a:r>
            <a:endParaRPr lang="en-US" sz="1600" b="1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10000"/>
              </a:lnSpc>
              <a:spcBef>
                <a:spcPts val="725"/>
              </a:spcBef>
              <a:buFontTx/>
              <a:buNone/>
            </a:pPr>
            <a:r>
              <a:rPr lang="en-US" sz="1600" b="1" smtClean="0">
                <a:effectLst/>
                <a:cs typeface="Times New Roman" pitchFamily="18" charset="0"/>
              </a:rPr>
              <a:t>– Orthosilicates: (SiO</a:t>
            </a:r>
            <a:r>
              <a:rPr lang="en-US" sz="1600" b="1" baseline="-25000" smtClean="0">
                <a:effectLst/>
                <a:cs typeface="Times New Roman" pitchFamily="18" charset="0"/>
              </a:rPr>
              <a:t>4</a:t>
            </a:r>
            <a:r>
              <a:rPr lang="en-US" sz="1600" b="1" baseline="30000" smtClean="0">
                <a:effectLst/>
                <a:cs typeface="Times New Roman" pitchFamily="18" charset="0"/>
              </a:rPr>
              <a:t>4-</a:t>
            </a:r>
            <a:r>
              <a:rPr lang="en-US" sz="1600" b="1" smtClean="0">
                <a:effectLst/>
                <a:cs typeface="Times New Roman" pitchFamily="18" charset="0"/>
              </a:rPr>
              <a:t>) + K,H,AL,Ca, Fe, or O</a:t>
            </a:r>
            <a:endParaRPr lang="en-US" sz="1600" b="1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10000"/>
              </a:lnSpc>
              <a:spcBef>
                <a:spcPts val="725"/>
              </a:spcBef>
              <a:buFontTx/>
              <a:buNone/>
            </a:pPr>
            <a:r>
              <a:rPr lang="en-US" sz="1600" b="1" smtClean="0">
                <a:effectLst/>
                <a:cs typeface="Times New Roman" pitchFamily="18" charset="0"/>
              </a:rPr>
              <a:t>– Metasilictes: (SiO</a:t>
            </a:r>
            <a:r>
              <a:rPr lang="en-US" sz="1600" b="1" baseline="-25000" smtClean="0">
                <a:effectLst/>
                <a:cs typeface="Times New Roman" pitchFamily="18" charset="0"/>
              </a:rPr>
              <a:t>3</a:t>
            </a:r>
            <a:r>
              <a:rPr lang="en-US" sz="1600" b="1" baseline="30000" smtClean="0">
                <a:effectLst/>
                <a:cs typeface="Times New Roman" pitchFamily="18" charset="0"/>
              </a:rPr>
              <a:t>2-</a:t>
            </a:r>
            <a:r>
              <a:rPr lang="en-US" sz="1600" b="1" smtClean="0">
                <a:effectLst/>
                <a:cs typeface="Times New Roman" pitchFamily="18" charset="0"/>
              </a:rPr>
              <a:t>) + Ca, Mg, ….</a:t>
            </a:r>
            <a:endParaRPr lang="en-US" sz="1600" b="1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15000"/>
              </a:lnSpc>
              <a:spcBef>
                <a:spcPts val="725"/>
              </a:spcBef>
              <a:buFontTx/>
              <a:buNone/>
            </a:pPr>
            <a:r>
              <a:rPr lang="en-US" sz="1600" b="1" smtClean="0">
                <a:effectLst/>
                <a:cs typeface="Times New Roman" pitchFamily="18" charset="0"/>
              </a:rPr>
              <a:t>– Oxides: (SiO</a:t>
            </a:r>
            <a:r>
              <a:rPr lang="en-US" sz="1600" b="1" baseline="-25000" smtClean="0">
                <a:effectLst/>
                <a:cs typeface="Times New Roman" pitchFamily="18" charset="0"/>
              </a:rPr>
              <a:t>2</a:t>
            </a:r>
            <a:r>
              <a:rPr lang="en-US" sz="1600" b="1" smtClean="0">
                <a:effectLst/>
                <a:cs typeface="Times New Roman" pitchFamily="18" charset="0"/>
              </a:rPr>
              <a:t>, Fe</a:t>
            </a:r>
            <a:r>
              <a:rPr lang="en-US" sz="1600" b="1" baseline="-25000" smtClean="0">
                <a:effectLst/>
                <a:cs typeface="Times New Roman" pitchFamily="18" charset="0"/>
              </a:rPr>
              <a:t>2</a:t>
            </a:r>
            <a:r>
              <a:rPr lang="en-US" sz="1600" b="1" smtClean="0">
                <a:effectLst/>
                <a:cs typeface="Times New Roman" pitchFamily="18" charset="0"/>
              </a:rPr>
              <a:t>O</a:t>
            </a:r>
            <a:r>
              <a:rPr lang="en-US" sz="1600" b="1" baseline="-25000" smtClean="0">
                <a:effectLst/>
                <a:cs typeface="Times New Roman" pitchFamily="18" charset="0"/>
              </a:rPr>
              <a:t>3</a:t>
            </a:r>
            <a:r>
              <a:rPr lang="en-US" sz="1600" b="1" smtClean="0">
                <a:effectLst/>
                <a:cs typeface="Times New Roman" pitchFamily="18" charset="0"/>
              </a:rPr>
              <a:t>, Fe</a:t>
            </a:r>
            <a:r>
              <a:rPr lang="en-US" sz="1600" b="1" baseline="-25000" smtClean="0">
                <a:effectLst/>
                <a:cs typeface="Times New Roman" pitchFamily="18" charset="0"/>
              </a:rPr>
              <a:t>3</a:t>
            </a:r>
            <a:r>
              <a:rPr lang="en-US" sz="1600" b="1" smtClean="0">
                <a:effectLst/>
                <a:cs typeface="Times New Roman" pitchFamily="18" charset="0"/>
              </a:rPr>
              <a:t>O</a:t>
            </a:r>
            <a:r>
              <a:rPr lang="en-US" sz="1600" b="1" baseline="-25000" smtClean="0">
                <a:effectLst/>
                <a:cs typeface="Times New Roman" pitchFamily="18" charset="0"/>
              </a:rPr>
              <a:t>4</a:t>
            </a:r>
            <a:r>
              <a:rPr lang="en-US" sz="1600" b="1" smtClean="0">
                <a:effectLst/>
                <a:cs typeface="Times New Roman" pitchFamily="18" charset="0"/>
              </a:rPr>
              <a:t>)</a:t>
            </a:r>
            <a:endParaRPr lang="en-US" sz="1600" b="1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15000"/>
              </a:lnSpc>
              <a:spcBef>
                <a:spcPts val="725"/>
              </a:spcBef>
              <a:buFontTx/>
              <a:buNone/>
            </a:pPr>
            <a:r>
              <a:rPr lang="en-US" sz="1600" b="1" smtClean="0">
                <a:effectLst/>
                <a:cs typeface="Times New Roman" pitchFamily="18" charset="0"/>
              </a:rPr>
              <a:t>– Calcite: (CaCO</a:t>
            </a:r>
            <a:r>
              <a:rPr lang="en-US" sz="1600" b="1" baseline="-25000" smtClean="0">
                <a:effectLst/>
                <a:cs typeface="Times New Roman" pitchFamily="18" charset="0"/>
              </a:rPr>
              <a:t>3</a:t>
            </a:r>
            <a:r>
              <a:rPr lang="en-US" sz="1600" b="1" smtClean="0">
                <a:effectLst/>
                <a:cs typeface="Times New Roman" pitchFamily="18" charset="0"/>
              </a:rPr>
              <a:t>)</a:t>
            </a:r>
            <a:endParaRPr lang="en-US" sz="1600" b="1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17000"/>
              </a:lnSpc>
              <a:spcBef>
                <a:spcPts val="1075"/>
              </a:spcBef>
              <a:buFontTx/>
              <a:buNone/>
            </a:pPr>
            <a:r>
              <a:rPr lang="en-US" sz="1600" b="1" smtClean="0">
                <a:effectLst/>
                <a:cs typeface="Times New Roman" pitchFamily="18" charset="0"/>
              </a:rPr>
              <a:t>– Hydrous Aluminum Silicates (Clays): (Al</a:t>
            </a:r>
            <a:r>
              <a:rPr lang="en-US" sz="1600" b="1" baseline="-25000" smtClean="0">
                <a:effectLst/>
                <a:cs typeface="Times New Roman" pitchFamily="18" charset="0"/>
              </a:rPr>
              <a:t>x</a:t>
            </a:r>
            <a:r>
              <a:rPr lang="en-US" sz="1600" b="1" smtClean="0">
                <a:effectLst/>
                <a:cs typeface="Times New Roman" pitchFamily="18" charset="0"/>
              </a:rPr>
              <a:t>O H</a:t>
            </a:r>
            <a:r>
              <a:rPr lang="en-US" sz="1600" b="1" baseline="-25000" smtClean="0">
                <a:effectLst/>
                <a:cs typeface="Times New Roman" pitchFamily="18" charset="0"/>
              </a:rPr>
              <a:t>y</a:t>
            </a:r>
            <a:r>
              <a:rPr lang="en-US" sz="1600" b="1" smtClean="0">
                <a:effectLst/>
                <a:cs typeface="Times New Roman" pitchFamily="18" charset="0"/>
              </a:rPr>
              <a:t>) (Si</a:t>
            </a:r>
            <a:r>
              <a:rPr lang="en-US" sz="1600" b="1" baseline="-25000" smtClean="0">
                <a:effectLst/>
                <a:cs typeface="Times New Roman" pitchFamily="18" charset="0"/>
              </a:rPr>
              <a:t>x</a:t>
            </a:r>
            <a:r>
              <a:rPr lang="en-US" sz="1600" b="1" smtClean="0">
                <a:effectLst/>
                <a:cs typeface="Times New Roman" pitchFamily="18" charset="0"/>
              </a:rPr>
              <a:t>O</a:t>
            </a:r>
            <a:r>
              <a:rPr lang="en-US" sz="1600" b="1" baseline="-25000" smtClean="0">
                <a:effectLst/>
                <a:cs typeface="Times New Roman" pitchFamily="18" charset="0"/>
              </a:rPr>
              <a:t>y</a:t>
            </a:r>
            <a:r>
              <a:rPr lang="en-US" sz="1600" b="1" smtClean="0">
                <a:effectLst/>
                <a:cs typeface="Times New Roman" pitchFamily="18" charset="0"/>
              </a:rPr>
              <a:t>)</a:t>
            </a:r>
          </a:p>
          <a:p>
            <a:pPr>
              <a:lnSpc>
                <a:spcPct val="115000"/>
              </a:lnSpc>
              <a:spcBef>
                <a:spcPts val="725"/>
              </a:spcBef>
              <a:buFontTx/>
              <a:buNone/>
            </a:pPr>
            <a:endParaRPr lang="en-US" sz="1600" b="1" smtClean="0">
              <a:effectLst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ts val="725"/>
              </a:spcBef>
              <a:buFontTx/>
              <a:buNone/>
            </a:pPr>
            <a:r>
              <a:rPr lang="en-US" sz="1600" b="1" smtClean="0">
                <a:effectLst/>
                <a:cs typeface="Times New Roman" pitchFamily="18" charset="0"/>
              </a:rPr>
              <a:t>3- Organic matter is another constituent</a:t>
            </a:r>
          </a:p>
          <a:p>
            <a:pPr>
              <a:lnSpc>
                <a:spcPct val="115000"/>
              </a:lnSpc>
              <a:spcBef>
                <a:spcPts val="725"/>
              </a:spcBef>
              <a:buFontTx/>
              <a:buNone/>
            </a:pPr>
            <a:endParaRPr lang="en-US" sz="1600" b="1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ts val="725"/>
              </a:spcBef>
              <a:buFontTx/>
              <a:buNone/>
            </a:pPr>
            <a:r>
              <a:rPr lang="en-US" sz="1600" b="1" smtClean="0">
                <a:effectLst/>
                <a:cs typeface="Times New Roman" pitchFamily="18" charset="0"/>
              </a:rPr>
              <a:t>4- Corrosive Ionics: Chlorides, Sulfates, Sulfides</a:t>
            </a:r>
          </a:p>
          <a:p>
            <a:pPr>
              <a:lnSpc>
                <a:spcPct val="80000"/>
              </a:lnSpc>
            </a:pPr>
            <a:endParaRPr lang="en-US" sz="1400" b="1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5448"/>
            <a:ext cx="8229600" cy="1252728"/>
          </a:xfrm>
        </p:spPr>
        <p:txBody>
          <a:bodyPr rIns="45720"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500" b="1" kern="1200" dirty="0" smtClean="0">
                <a:solidFill>
                  <a:srgbClr val="FFC000"/>
                </a:solidFill>
                <a:effectLst/>
              </a:rPr>
              <a:t>What Factors Affect Soil </a:t>
            </a:r>
            <a:r>
              <a:rPr lang="en-US" sz="4500" b="1" kern="1200" dirty="0" err="1" smtClean="0">
                <a:solidFill>
                  <a:srgbClr val="FFC000"/>
                </a:solidFill>
                <a:effectLst/>
              </a:rPr>
              <a:t>Corrosivity</a:t>
            </a:r>
            <a:r>
              <a:rPr lang="en-US" sz="4500" b="1" kern="1200" dirty="0" smtClean="0">
                <a:solidFill>
                  <a:srgbClr val="FFC000"/>
                </a:solidFill>
                <a:effectLst/>
              </a:rPr>
              <a:t>?</a:t>
            </a:r>
            <a:endParaRPr lang="en-US" sz="4500" b="1" kern="1200" dirty="0">
              <a:solidFill>
                <a:srgbClr val="FFC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 lIns="54864" tIns="91440">
            <a:normAutofit lnSpcReduction="10000"/>
          </a:bodyPr>
          <a:lstStyle/>
          <a:p>
            <a:pPr marL="438150" indent="-319088">
              <a:lnSpc>
                <a:spcPct val="85000"/>
              </a:lnSpc>
              <a:spcBef>
                <a:spcPts val="2338"/>
              </a:spcBef>
              <a:buFont typeface="Wingdings" pitchFamily="2" charset="2"/>
              <a:buChar char="q"/>
              <a:defRPr/>
            </a:pPr>
            <a:r>
              <a:rPr lang="en-US" sz="2000" dirty="0" smtClean="0">
                <a:effectLst/>
                <a:cs typeface="Times New Roman" pitchFamily="18" charset="0"/>
              </a:rPr>
              <a:t>– Chloride level</a:t>
            </a:r>
            <a:endParaRPr lang="en-US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438150" indent="-319088">
              <a:lnSpc>
                <a:spcPct val="85000"/>
              </a:lnSpc>
              <a:spcBef>
                <a:spcPts val="538"/>
              </a:spcBef>
              <a:buFont typeface="Wingdings" pitchFamily="2" charset="2"/>
              <a:buChar char="q"/>
              <a:defRPr/>
            </a:pPr>
            <a:r>
              <a:rPr lang="en-US" sz="2000" dirty="0" smtClean="0">
                <a:effectLst/>
                <a:cs typeface="Times New Roman" pitchFamily="18" charset="0"/>
              </a:rPr>
              <a:t>– Moisture content</a:t>
            </a:r>
            <a:endParaRPr lang="en-US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438150" indent="-319088">
              <a:lnSpc>
                <a:spcPct val="115000"/>
              </a:lnSpc>
              <a:spcBef>
                <a:spcPts val="538"/>
              </a:spcBef>
              <a:buFont typeface="Wingdings" pitchFamily="2" charset="2"/>
              <a:buChar char="q"/>
              <a:defRPr/>
            </a:pPr>
            <a:r>
              <a:rPr lang="en-US" sz="2000" dirty="0" smtClean="0">
                <a:effectLst/>
                <a:cs typeface="Times New Roman" pitchFamily="18" charset="0"/>
              </a:rPr>
              <a:t>– Oxygen content/</a:t>
            </a:r>
            <a:r>
              <a:rPr lang="en-US" sz="2000" dirty="0" err="1" smtClean="0">
                <a:effectLst/>
                <a:cs typeface="Times New Roman" pitchFamily="18" charset="0"/>
              </a:rPr>
              <a:t>Redox</a:t>
            </a:r>
            <a:r>
              <a:rPr lang="en-US" sz="2000" dirty="0" smtClean="0">
                <a:effectLst/>
                <a:cs typeface="Times New Roman" pitchFamily="18" charset="0"/>
              </a:rPr>
              <a:t> potential</a:t>
            </a:r>
            <a:endParaRPr lang="en-US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438150" indent="-319088">
              <a:lnSpc>
                <a:spcPct val="115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2000" dirty="0" smtClean="0">
                <a:effectLst/>
                <a:cs typeface="Times New Roman" pitchFamily="18" charset="0"/>
              </a:rPr>
              <a:t>– Soil permeability/texture</a:t>
            </a:r>
            <a:endParaRPr lang="en-US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438150" indent="-319088">
              <a:lnSpc>
                <a:spcPct val="115000"/>
              </a:lnSpc>
              <a:spcBef>
                <a:spcPts val="175"/>
              </a:spcBef>
              <a:buFont typeface="Wingdings" pitchFamily="2" charset="2"/>
              <a:buChar char="q"/>
              <a:defRPr/>
            </a:pPr>
            <a:r>
              <a:rPr lang="en-US" sz="2000" dirty="0" smtClean="0">
                <a:effectLst/>
                <a:cs typeface="Times New Roman" pitchFamily="18" charset="0"/>
              </a:rPr>
              <a:t>– pH/Acidity</a:t>
            </a:r>
            <a:endParaRPr lang="en-US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438150" indent="-319088" algn="just">
              <a:lnSpc>
                <a:spcPct val="115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2000" dirty="0" smtClean="0">
                <a:effectLst/>
                <a:cs typeface="Times New Roman" pitchFamily="18" charset="0"/>
              </a:rPr>
              <a:t>– Temperature </a:t>
            </a:r>
          </a:p>
          <a:p>
            <a:pPr marL="438150" indent="-319088" algn="just">
              <a:lnSpc>
                <a:spcPct val="115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2000" dirty="0" smtClean="0">
                <a:effectLst/>
                <a:cs typeface="Times New Roman" pitchFamily="18" charset="0"/>
              </a:rPr>
              <a:t>– Soil resistivity </a:t>
            </a:r>
          </a:p>
          <a:p>
            <a:pPr marL="438150" indent="-319088" algn="just">
              <a:lnSpc>
                <a:spcPct val="115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2000" dirty="0" smtClean="0">
                <a:effectLst/>
                <a:cs typeface="Times New Roman" pitchFamily="18" charset="0"/>
              </a:rPr>
              <a:t>– Drainage characteristics</a:t>
            </a:r>
            <a:endParaRPr lang="en-US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438150" indent="-319088">
              <a:lnSpc>
                <a:spcPct val="85000"/>
              </a:lnSpc>
              <a:spcBef>
                <a:spcPts val="363"/>
              </a:spcBef>
              <a:buFont typeface="Wingdings" pitchFamily="2" charset="2"/>
              <a:buChar char="q"/>
              <a:defRPr/>
            </a:pPr>
            <a:r>
              <a:rPr lang="en-US" sz="2000" dirty="0" smtClean="0">
                <a:effectLst/>
                <a:cs typeface="Times New Roman" pitchFamily="18" charset="0"/>
              </a:rPr>
              <a:t>– Sulfate and Sulfite ion concentrations</a:t>
            </a:r>
            <a:endParaRPr lang="en-US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438150" indent="-319088">
              <a:lnSpc>
                <a:spcPct val="115000"/>
              </a:lnSpc>
              <a:spcBef>
                <a:spcPts val="538"/>
              </a:spcBef>
              <a:buFont typeface="Wingdings" pitchFamily="2" charset="2"/>
              <a:buChar char="q"/>
              <a:defRPr/>
            </a:pPr>
            <a:r>
              <a:rPr lang="en-US" sz="2000" dirty="0" smtClean="0">
                <a:effectLst/>
                <a:cs typeface="Times New Roman" pitchFamily="18" charset="0"/>
              </a:rPr>
              <a:t>– Microbiological activity</a:t>
            </a:r>
            <a:endParaRPr lang="en-US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438150" indent="-319088">
              <a:lnSpc>
                <a:spcPct val="115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2000" dirty="0" smtClean="0">
                <a:effectLst/>
                <a:cs typeface="Times New Roman" pitchFamily="18" charset="0"/>
              </a:rPr>
              <a:t>– Stray currents, Electrochemical Potential Fields</a:t>
            </a:r>
            <a:endParaRPr lang="en-US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438150" indent="-319088">
              <a:lnSpc>
                <a:spcPct val="115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2000" dirty="0" smtClean="0">
                <a:effectLst/>
                <a:cs typeface="Times New Roman" pitchFamily="18" charset="0"/>
              </a:rPr>
              <a:t>– Spillage of corrosive substance/pollution</a:t>
            </a:r>
          </a:p>
          <a:p>
            <a:pPr marL="438150" indent="-319088">
              <a:lnSpc>
                <a:spcPct val="115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2000" dirty="0" smtClean="0">
                <a:effectLst/>
                <a:cs typeface="Times New Roman" pitchFamily="18" charset="0"/>
              </a:rPr>
              <a:t>-  Agricultural chemical activities</a:t>
            </a:r>
          </a:p>
          <a:p>
            <a:pPr marL="438150" indent="-319088">
              <a:lnSpc>
                <a:spcPct val="115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3000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2883</TotalTime>
  <Words>1602</Words>
  <Application>Microsoft Office PowerPoint</Application>
  <PresentationFormat>On-screen Show (4:3)</PresentationFormat>
  <Paragraphs>427</Paragraphs>
  <Slides>70</Slides>
  <Notes>69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78" baseType="lpstr">
      <vt:lpstr>Arial</vt:lpstr>
      <vt:lpstr>Wingdings</vt:lpstr>
      <vt:lpstr>Times New Roman</vt:lpstr>
      <vt:lpstr>Tahoma</vt:lpstr>
      <vt:lpstr>Symbol</vt:lpstr>
      <vt:lpstr>Arial Black</vt:lpstr>
      <vt:lpstr>Digital Dots</vt:lpstr>
      <vt:lpstr>Digital Dots</vt:lpstr>
      <vt:lpstr>Slide 1</vt:lpstr>
      <vt:lpstr>Outline</vt:lpstr>
      <vt:lpstr>Slide 3</vt:lpstr>
      <vt:lpstr>Slide 4</vt:lpstr>
      <vt:lpstr>Slide 5</vt:lpstr>
      <vt:lpstr>Slide 6</vt:lpstr>
      <vt:lpstr>What are the main components of soil?</vt:lpstr>
      <vt:lpstr>Soil Chemistry</vt:lpstr>
      <vt:lpstr>Slide 9</vt:lpstr>
      <vt:lpstr>Slide 10</vt:lpstr>
      <vt:lpstr>Slide 11</vt:lpstr>
      <vt:lpstr>Slide 12</vt:lpstr>
      <vt:lpstr>Soil Characteristics (clay and sand)</vt:lpstr>
      <vt:lpstr>Slide 14</vt:lpstr>
      <vt:lpstr>Slide 15</vt:lpstr>
      <vt:lpstr>Slide 16</vt:lpstr>
      <vt:lpstr>Slide 17</vt:lpstr>
      <vt:lpstr>Color and Aeration</vt:lpstr>
      <vt:lpstr>Time of Wetness</vt:lpstr>
      <vt:lpstr>Particle Size</vt:lpstr>
      <vt:lpstr>Color and Aeration  </vt:lpstr>
      <vt:lpstr>Questions to be asked</vt:lpstr>
      <vt:lpstr>Slide 23</vt:lpstr>
      <vt:lpstr>Slide 24</vt:lpstr>
      <vt:lpstr>Corrosion Rate</vt:lpstr>
      <vt:lpstr>Failure Examples</vt:lpstr>
      <vt:lpstr>Utility, Communication Tower Structures</vt:lpstr>
      <vt:lpstr>Slide 28</vt:lpstr>
      <vt:lpstr>Slide 29</vt:lpstr>
      <vt:lpstr>Slide 30</vt:lpstr>
      <vt:lpstr>Slide 31</vt:lpstr>
      <vt:lpstr>Slide 32</vt:lpstr>
      <vt:lpstr>CASE  HISTORY</vt:lpstr>
      <vt:lpstr>Photograph showing the longitudinal crack in the pipe.</vt:lpstr>
      <vt:lpstr>Photograph showing the transverse saw cut through the pipe at a location 15 inches from the end of the pipe</vt:lpstr>
      <vt:lpstr>Photograph showing that secondary cracking was confined to the corroded areas of the pipe.</vt:lpstr>
      <vt:lpstr>More Failures</vt:lpstr>
      <vt:lpstr>Slide 38</vt:lpstr>
      <vt:lpstr>Extensive Localized Corrosion Suspect Potentials </vt:lpstr>
      <vt:lpstr>Galvanized Anchor Rod</vt:lpstr>
      <vt:lpstr>Corrosion </vt:lpstr>
      <vt:lpstr>Slide 42</vt:lpstr>
      <vt:lpstr>Galvanized Steel Fundamental Mechanisms</vt:lpstr>
      <vt:lpstr>Methods of Protecting Iron and Steel</vt:lpstr>
      <vt:lpstr>Stability of Galvanized Steel</vt:lpstr>
      <vt:lpstr>Slide 46</vt:lpstr>
      <vt:lpstr>Example:  INSPECTION of Tower Ground Anchors</vt:lpstr>
      <vt:lpstr>Objectives of Inspections</vt:lpstr>
      <vt:lpstr>Inspection Techniques</vt:lpstr>
      <vt:lpstr>Excavations--Should I Dig(2ft)? Common Industry Practice</vt:lpstr>
      <vt:lpstr>Anchor Rod Corrosion Scenarios</vt:lpstr>
      <vt:lpstr>Slide 52</vt:lpstr>
      <vt:lpstr>Corrosion of Anchor Rods</vt:lpstr>
      <vt:lpstr>Knowledge Based Inspection</vt:lpstr>
      <vt:lpstr>Benefits of Knowledge Based Inspection</vt:lpstr>
      <vt:lpstr>Inspection</vt:lpstr>
      <vt:lpstr>Photographic Documentation</vt:lpstr>
      <vt:lpstr>Electrochemical Measurements</vt:lpstr>
      <vt:lpstr>Slide 59</vt:lpstr>
      <vt:lpstr>Slide 60</vt:lpstr>
      <vt:lpstr>Slide 61</vt:lpstr>
      <vt:lpstr>Slide 62</vt:lpstr>
      <vt:lpstr>Slide 63</vt:lpstr>
      <vt:lpstr>Testing per ASTM G71</vt:lpstr>
      <vt:lpstr>Slide 65</vt:lpstr>
      <vt:lpstr>Soil Resistivity</vt:lpstr>
      <vt:lpstr>Additional Data</vt:lpstr>
      <vt:lpstr>Recommendations</vt:lpstr>
      <vt:lpstr>Considerations for Application of Cathodic Protection</vt:lpstr>
      <vt:lpstr>Summary</vt:lpstr>
    </vt:vector>
  </TitlesOfParts>
  <Company>Matco Associates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Theory and Application of Cathodic Protection</dc:title>
  <dc:creator>Geoff Rhodes</dc:creator>
  <cp:lastModifiedBy>John Otto</cp:lastModifiedBy>
  <cp:revision>275</cp:revision>
  <dcterms:created xsi:type="dcterms:W3CDTF">2007-07-10T14:10:50Z</dcterms:created>
  <dcterms:modified xsi:type="dcterms:W3CDTF">2009-10-08T16:07:42Z</dcterms:modified>
</cp:coreProperties>
</file>